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4630400" cy="8229600"/>
  <p:notesSz cx="8229600" cy="14630400"/>
  <p:embeddedFontLst>
    <p:embeddedFont>
      <p:font typeface="Inter"/>
      <p:regular r:id="rId32"/>
    </p:embeddedFont>
    <p:embeddedFont>
      <p:font typeface="Inter"/>
      <p:regular r:id="rId33"/>
    </p:embeddedFont>
    <p:embeddedFont>
      <p:font typeface="Inter"/>
      <p:regular r:id="rId34"/>
    </p:embeddedFont>
    <p:embeddedFont>
      <p:font typeface="Inter"/>
      <p:regular r:id="rId35"/>
    </p:embeddedFont>
    <p:embeddedFont>
      <p:font typeface="Inter"/>
      <p:regular r:id="rId36"/>
    </p:embeddedFont>
    <p:embeddedFont>
      <p:font typeface="Inter"/>
      <p:regular r:id="rId37"/>
    </p:embeddedFont>
    <p:embeddedFont>
      <p:font typeface="Inter"/>
      <p:regular r:id="rId38"/>
    </p:embeddedFont>
    <p:embeddedFont>
      <p:font typeface="Inter"/>
      <p:regular r:id="rId3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32" Type="http://schemas.openxmlformats.org/officeDocument/2006/relationships/font" Target="fonts/font1.fntdata"/><Relationship Id="rId33" Type="http://schemas.openxmlformats.org/officeDocument/2006/relationships/font" Target="fonts/font2.fntdata"/><Relationship Id="rId34" Type="http://schemas.openxmlformats.org/officeDocument/2006/relationships/font" Target="fonts/font3.fntdata"/><Relationship Id="rId35" Type="http://schemas.openxmlformats.org/officeDocument/2006/relationships/font" Target="fonts/font4.fntdata"/><Relationship Id="rId36" Type="http://schemas.openxmlformats.org/officeDocument/2006/relationships/font" Target="fonts/font5.fntdata"/><Relationship Id="rId37" Type="http://schemas.openxmlformats.org/officeDocument/2006/relationships/font" Target="fonts/font6.fntdata"/><Relationship Id="rId38" Type="http://schemas.openxmlformats.org/officeDocument/2006/relationships/font" Target="fonts/font7.fntdata"/><Relationship Id="rId3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slideLayout" Target="../slideLayouts/slideLayout12.xml"/><Relationship Id="rId11"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slideLayout" Target="../slideLayouts/slideLayout16.xml"/><Relationship Id="rId11"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17.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19.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slideLayout" Target="../slideLayouts/slideLayout20.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slideLayout" Target="../slideLayouts/slideLayout2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slideLayout" Target="../slideLayouts/slideLayout22.xml"/><Relationship Id="rId7"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slideLayout" Target="../slideLayouts/slideLayout23.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slideLayout" Target="../slideLayouts/slideLayout24.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image" Target="../media/image-24-9.png"/><Relationship Id="rId10" Type="http://schemas.openxmlformats.org/officeDocument/2006/relationships/slideLayout" Target="../slideLayouts/slideLayout25.xml"/><Relationship Id="rId11"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7530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Connecting Mobile Apps to Remote Databases</a:t>
            </a:r>
            <a:endParaRPr lang="en-US" sz="4450" dirty="0"/>
          </a:p>
        </p:txBody>
      </p:sp>
      <p:sp>
        <p:nvSpPr>
          <p:cNvPr id="4" name="Text 1"/>
          <p:cNvSpPr/>
          <p:nvPr/>
        </p:nvSpPr>
        <p:spPr>
          <a:xfrm>
            <a:off x="793790" y="3233023"/>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Welcome to our comprehensive guide on connecting mobile apps to remote databases. This presentation will explore how your favorite apps update in real-time, the methodologies that make this possible, and best practices for secure and efficient database connectivity.</a:t>
            </a:r>
            <a:endParaRPr lang="en-US" sz="1750" dirty="0"/>
          </a:p>
        </p:txBody>
      </p:sp>
      <p:sp>
        <p:nvSpPr>
          <p:cNvPr id="5" name="Text 2"/>
          <p:cNvSpPr/>
          <p:nvPr/>
        </p:nvSpPr>
        <p:spPr>
          <a:xfrm>
            <a:off x="793790" y="493978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We'll examine RESTful APIs, GraphQL, WebSockets, and practical applications like user authentication and data synchronization. By the end, you'll understand how to optimize network usage, handle errors, secure data, and ensure your mobile applications deliver a seamless user experience.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838"/>
          </a:xfrm>
          <a:prstGeom prst="rect">
            <a:avLst/>
          </a:prstGeom>
        </p:spPr>
      </p:pic>
      <p:sp>
        <p:nvSpPr>
          <p:cNvPr id="3" name="Text 0"/>
          <p:cNvSpPr/>
          <p:nvPr/>
        </p:nvSpPr>
        <p:spPr>
          <a:xfrm>
            <a:off x="6268641" y="614601"/>
            <a:ext cx="7579519" cy="1257300"/>
          </a:xfrm>
          <a:prstGeom prst="rect">
            <a:avLst/>
          </a:prstGeom>
          <a:noFill/>
          <a:ln/>
        </p:spPr>
        <p:txBody>
          <a:bodyPr wrap="square" lIns="0" tIns="0" rIns="0" bIns="0" rtlCol="0" anchor="t"/>
          <a:lstStyle/>
          <a:p>
            <a:pPr algn="l" indent="0" marL="0">
              <a:lnSpc>
                <a:spcPts val="4900"/>
              </a:lnSpc>
              <a:buNone/>
            </a:pPr>
            <a:r>
              <a:rPr lang="en-US" sz="3950" b="1" dirty="0">
                <a:solidFill>
                  <a:srgbClr val="000000"/>
                </a:solidFill>
                <a:latin typeface="Inter Bold" pitchFamily="34" charset="0"/>
                <a:ea typeface="Inter Bold" pitchFamily="34" charset="-122"/>
                <a:cs typeface="Inter Bold" pitchFamily="34" charset="-120"/>
              </a:rPr>
              <a:t>Real-World Use Case: User Authentication</a:t>
            </a:r>
            <a:endParaRPr lang="en-US" sz="3950" dirty="0"/>
          </a:p>
        </p:txBody>
      </p:sp>
      <p:sp>
        <p:nvSpPr>
          <p:cNvPr id="4" name="Shape 1"/>
          <p:cNvSpPr/>
          <p:nvPr/>
        </p:nvSpPr>
        <p:spPr>
          <a:xfrm>
            <a:off x="6268641" y="2173605"/>
            <a:ext cx="150852" cy="1078825"/>
          </a:xfrm>
          <a:prstGeom prst="roundRect">
            <a:avLst>
              <a:gd name="adj" fmla="val 56008"/>
            </a:avLst>
          </a:prstGeom>
          <a:solidFill>
            <a:srgbClr val="FBE1D0"/>
          </a:solidFill>
          <a:ln w="7620">
            <a:solidFill>
              <a:srgbClr val="E1C7B6"/>
            </a:solidFill>
            <a:prstDash val="solid"/>
          </a:ln>
        </p:spPr>
      </p:sp>
      <p:sp>
        <p:nvSpPr>
          <p:cNvPr id="5" name="Text 2"/>
          <p:cNvSpPr/>
          <p:nvPr/>
        </p:nvSpPr>
        <p:spPr>
          <a:xfrm>
            <a:off x="6721197" y="2173605"/>
            <a:ext cx="2767489" cy="314325"/>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Credential Submission</a:t>
            </a:r>
            <a:endParaRPr lang="en-US" sz="1950" dirty="0"/>
          </a:p>
        </p:txBody>
      </p:sp>
      <p:sp>
        <p:nvSpPr>
          <p:cNvPr id="6" name="Text 3"/>
          <p:cNvSpPr/>
          <p:nvPr/>
        </p:nvSpPr>
        <p:spPr>
          <a:xfrm>
            <a:off x="6721197" y="2608540"/>
            <a:ext cx="7126962" cy="643890"/>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User enters login credentials in the mobile app, which are sent to the server via a secure API call (typically POST request with HTTPS).</a:t>
            </a:r>
            <a:endParaRPr lang="en-US" sz="1550" dirty="0"/>
          </a:p>
        </p:txBody>
      </p:sp>
      <p:sp>
        <p:nvSpPr>
          <p:cNvPr id="7" name="Shape 4"/>
          <p:cNvSpPr/>
          <p:nvPr/>
        </p:nvSpPr>
        <p:spPr>
          <a:xfrm>
            <a:off x="6570345" y="3453527"/>
            <a:ext cx="150852" cy="1078825"/>
          </a:xfrm>
          <a:prstGeom prst="roundRect">
            <a:avLst>
              <a:gd name="adj" fmla="val 56008"/>
            </a:avLst>
          </a:prstGeom>
          <a:solidFill>
            <a:srgbClr val="FBE1D0"/>
          </a:solidFill>
          <a:ln w="7620">
            <a:solidFill>
              <a:srgbClr val="E1C7B6"/>
            </a:solidFill>
            <a:prstDash val="solid"/>
          </a:ln>
        </p:spPr>
      </p:sp>
      <p:sp>
        <p:nvSpPr>
          <p:cNvPr id="8" name="Text 5"/>
          <p:cNvSpPr/>
          <p:nvPr/>
        </p:nvSpPr>
        <p:spPr>
          <a:xfrm>
            <a:off x="7022902" y="3453527"/>
            <a:ext cx="2514481" cy="314325"/>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Server Verification</a:t>
            </a:r>
            <a:endParaRPr lang="en-US" sz="1950" dirty="0"/>
          </a:p>
        </p:txBody>
      </p:sp>
      <p:sp>
        <p:nvSpPr>
          <p:cNvPr id="9" name="Text 6"/>
          <p:cNvSpPr/>
          <p:nvPr/>
        </p:nvSpPr>
        <p:spPr>
          <a:xfrm>
            <a:off x="7022902" y="3888462"/>
            <a:ext cx="6825258" cy="643890"/>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Server validates credentials against the database, checking username/email and password hash to confirm the user's identity.</a:t>
            </a:r>
            <a:endParaRPr lang="en-US" sz="1550" dirty="0"/>
          </a:p>
        </p:txBody>
      </p:sp>
      <p:sp>
        <p:nvSpPr>
          <p:cNvPr id="10" name="Shape 7"/>
          <p:cNvSpPr/>
          <p:nvPr/>
        </p:nvSpPr>
        <p:spPr>
          <a:xfrm>
            <a:off x="6872049" y="4733449"/>
            <a:ext cx="150852" cy="1078825"/>
          </a:xfrm>
          <a:prstGeom prst="roundRect">
            <a:avLst>
              <a:gd name="adj" fmla="val 56008"/>
            </a:avLst>
          </a:prstGeom>
          <a:solidFill>
            <a:srgbClr val="FBE1D0"/>
          </a:solidFill>
          <a:ln w="7620">
            <a:solidFill>
              <a:srgbClr val="E1C7B6"/>
            </a:solidFill>
            <a:prstDash val="solid"/>
          </a:ln>
        </p:spPr>
      </p:sp>
      <p:sp>
        <p:nvSpPr>
          <p:cNvPr id="11" name="Text 8"/>
          <p:cNvSpPr/>
          <p:nvPr/>
        </p:nvSpPr>
        <p:spPr>
          <a:xfrm>
            <a:off x="7324606" y="4733449"/>
            <a:ext cx="2514481" cy="314325"/>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Token Generation</a:t>
            </a:r>
            <a:endParaRPr lang="en-US" sz="1950" dirty="0"/>
          </a:p>
        </p:txBody>
      </p:sp>
      <p:sp>
        <p:nvSpPr>
          <p:cNvPr id="12" name="Text 9"/>
          <p:cNvSpPr/>
          <p:nvPr/>
        </p:nvSpPr>
        <p:spPr>
          <a:xfrm>
            <a:off x="7324606" y="5168384"/>
            <a:ext cx="6523553" cy="643890"/>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Upon successful verification, server generates an authentication token (JWT or similar) and returns it to the mobile app.</a:t>
            </a:r>
            <a:endParaRPr lang="en-US" sz="1550" dirty="0"/>
          </a:p>
        </p:txBody>
      </p:sp>
      <p:sp>
        <p:nvSpPr>
          <p:cNvPr id="13" name="Shape 10"/>
          <p:cNvSpPr/>
          <p:nvPr/>
        </p:nvSpPr>
        <p:spPr>
          <a:xfrm>
            <a:off x="7173873" y="6013371"/>
            <a:ext cx="150852" cy="1400770"/>
          </a:xfrm>
          <a:prstGeom prst="roundRect">
            <a:avLst>
              <a:gd name="adj" fmla="val 56008"/>
            </a:avLst>
          </a:prstGeom>
          <a:solidFill>
            <a:srgbClr val="FBE1D0"/>
          </a:solidFill>
          <a:ln w="7620">
            <a:solidFill>
              <a:srgbClr val="E1C7B6"/>
            </a:solidFill>
            <a:prstDash val="solid"/>
          </a:ln>
        </p:spPr>
      </p:sp>
      <p:sp>
        <p:nvSpPr>
          <p:cNvPr id="14" name="Text 11"/>
          <p:cNvSpPr/>
          <p:nvPr/>
        </p:nvSpPr>
        <p:spPr>
          <a:xfrm>
            <a:off x="7626429" y="6013371"/>
            <a:ext cx="2514481" cy="314325"/>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Secure Access</a:t>
            </a:r>
            <a:endParaRPr lang="en-US" sz="1950" dirty="0"/>
          </a:p>
        </p:txBody>
      </p:sp>
      <p:sp>
        <p:nvSpPr>
          <p:cNvPr id="15" name="Text 12"/>
          <p:cNvSpPr/>
          <p:nvPr/>
        </p:nvSpPr>
        <p:spPr>
          <a:xfrm>
            <a:off x="7626429" y="6448306"/>
            <a:ext cx="6221730" cy="965835"/>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App stores the token securely and includes it in subsequent requests to authenticate the user without requiring repeated logins.</a:t>
            </a:r>
            <a:endParaRPr lang="en-US" sz="1550" dirty="0"/>
          </a:p>
        </p:txBody>
      </p:sp>
      <p:pic>
        <p:nvPicPr>
          <p:cNvPr id="16"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85098" y="616863"/>
            <a:ext cx="11987927" cy="700921"/>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Inter Bold" pitchFamily="34" charset="0"/>
                <a:ea typeface="Inter Bold" pitchFamily="34" charset="-122"/>
                <a:cs typeface="Inter Bold" pitchFamily="34" charset="-120"/>
              </a:rPr>
              <a:t>Real-World Use Case: Data Synchronization</a:t>
            </a:r>
            <a:endParaRPr lang="en-US" sz="4400" dirty="0"/>
          </a:p>
        </p:txBody>
      </p:sp>
      <p:sp>
        <p:nvSpPr>
          <p:cNvPr id="3" name="Text 1"/>
          <p:cNvSpPr/>
          <p:nvPr/>
        </p:nvSpPr>
        <p:spPr>
          <a:xfrm>
            <a:off x="1889046" y="2223730"/>
            <a:ext cx="2804160" cy="350401"/>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Local Storage</a:t>
            </a:r>
            <a:endParaRPr lang="en-US" sz="2200" dirty="0"/>
          </a:p>
        </p:txBody>
      </p:sp>
      <p:sp>
        <p:nvSpPr>
          <p:cNvPr id="4" name="Text 2"/>
          <p:cNvSpPr/>
          <p:nvPr/>
        </p:nvSpPr>
        <p:spPr>
          <a:xfrm>
            <a:off x="785098" y="2708672"/>
            <a:ext cx="3908107" cy="717709"/>
          </a:xfrm>
          <a:prstGeom prst="rect">
            <a:avLst/>
          </a:prstGeom>
          <a:noFill/>
          <a:ln/>
        </p:spPr>
        <p:txBody>
          <a:bodyPr wrap="square" lIns="0" tIns="0" rIns="0" bIns="0" rtlCol="0" anchor="t"/>
          <a:lstStyle/>
          <a:p>
            <a:pPr algn="r" indent="0" marL="0">
              <a:lnSpc>
                <a:spcPts val="2800"/>
              </a:lnSpc>
              <a:buNone/>
            </a:pPr>
            <a:r>
              <a:rPr lang="en-US" sz="1750" dirty="0">
                <a:solidFill>
                  <a:srgbClr val="000000"/>
                </a:solidFill>
                <a:latin typeface="Inter" pitchFamily="34" charset="0"/>
                <a:ea typeface="Inter" pitchFamily="34" charset="-122"/>
                <a:cs typeface="Inter" pitchFamily="34" charset="-120"/>
              </a:rPr>
              <a:t>App stores data in local database like SQLite while offline</a:t>
            </a:r>
            <a:endParaRPr lang="en-US" sz="1750" dirty="0"/>
          </a:p>
        </p:txBody>
      </p:sp>
      <p:pic>
        <p:nvPicPr>
          <p:cNvPr id="5" name="Image 0" descr="preencoded.png">    </p:cNvPr>
          <p:cNvPicPr>
            <a:picLocks noChangeAspect="1"/>
          </p:cNvPicPr>
          <p:nvPr/>
        </p:nvPicPr>
        <p:blipFill>
          <a:blip r:embed="rId1"/>
          <a:stretch>
            <a:fillRect/>
          </a:stretch>
        </p:blipFill>
        <p:spPr>
          <a:xfrm>
            <a:off x="5029676" y="1766411"/>
            <a:ext cx="4571048" cy="4571048"/>
          </a:xfrm>
          <a:prstGeom prst="rect">
            <a:avLst/>
          </a:prstGeom>
        </p:spPr>
      </p:pic>
      <p:pic>
        <p:nvPicPr>
          <p:cNvPr id="6" name="Image 1" descr="preencoded.png">    </p:cNvPr>
          <p:cNvPicPr>
            <a:picLocks noChangeAspect="1"/>
          </p:cNvPicPr>
          <p:nvPr/>
        </p:nvPicPr>
        <p:blipFill>
          <a:blip r:embed="rId2"/>
          <a:stretch>
            <a:fillRect/>
          </a:stretch>
        </p:blipFill>
        <p:spPr>
          <a:xfrm>
            <a:off x="6227326" y="2533174"/>
            <a:ext cx="335637" cy="419576"/>
          </a:xfrm>
          <a:prstGeom prst="rect">
            <a:avLst/>
          </a:prstGeom>
        </p:spPr>
      </p:pic>
      <p:sp>
        <p:nvSpPr>
          <p:cNvPr id="7" name="Text 3"/>
          <p:cNvSpPr/>
          <p:nvPr/>
        </p:nvSpPr>
        <p:spPr>
          <a:xfrm>
            <a:off x="9937194" y="2223730"/>
            <a:ext cx="2978825" cy="350401"/>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Connection Detection</a:t>
            </a:r>
            <a:endParaRPr lang="en-US" sz="2200" dirty="0"/>
          </a:p>
        </p:txBody>
      </p:sp>
      <p:sp>
        <p:nvSpPr>
          <p:cNvPr id="8" name="Text 4"/>
          <p:cNvSpPr/>
          <p:nvPr/>
        </p:nvSpPr>
        <p:spPr>
          <a:xfrm>
            <a:off x="9937194" y="2708672"/>
            <a:ext cx="3908107" cy="717709"/>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App detects when network connection is available</a:t>
            </a:r>
            <a:endParaRPr lang="en-US" sz="1750" dirty="0"/>
          </a:p>
        </p:txBody>
      </p:sp>
      <p:pic>
        <p:nvPicPr>
          <p:cNvPr id="9" name="Image 2" descr="preencoded.png">    </p:cNvPr>
          <p:cNvPicPr>
            <a:picLocks noChangeAspect="1"/>
          </p:cNvPicPr>
          <p:nvPr/>
        </p:nvPicPr>
        <p:blipFill>
          <a:blip r:embed="rId3"/>
          <a:stretch>
            <a:fillRect/>
          </a:stretch>
        </p:blipFill>
        <p:spPr>
          <a:xfrm>
            <a:off x="5029676" y="1766411"/>
            <a:ext cx="4571048" cy="4571048"/>
          </a:xfrm>
          <a:prstGeom prst="rect">
            <a:avLst/>
          </a:prstGeom>
        </p:spPr>
      </p:pic>
      <p:pic>
        <p:nvPicPr>
          <p:cNvPr id="10" name="Image 3" descr="preencoded.png">    </p:cNvPr>
          <p:cNvPicPr>
            <a:picLocks noChangeAspect="1"/>
          </p:cNvPicPr>
          <p:nvPr/>
        </p:nvPicPr>
        <p:blipFill>
          <a:blip r:embed="rId4"/>
          <a:stretch>
            <a:fillRect/>
          </a:stretch>
        </p:blipFill>
        <p:spPr>
          <a:xfrm>
            <a:off x="8456176" y="2922151"/>
            <a:ext cx="335637" cy="419576"/>
          </a:xfrm>
          <a:prstGeom prst="rect">
            <a:avLst/>
          </a:prstGeom>
        </p:spPr>
      </p:pic>
      <p:sp>
        <p:nvSpPr>
          <p:cNvPr id="11" name="Text 5"/>
          <p:cNvSpPr/>
          <p:nvPr/>
        </p:nvSpPr>
        <p:spPr>
          <a:xfrm>
            <a:off x="9937194" y="4677489"/>
            <a:ext cx="2804160" cy="350401"/>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Upload Changes</a:t>
            </a:r>
            <a:endParaRPr lang="en-US" sz="2200" dirty="0"/>
          </a:p>
        </p:txBody>
      </p:sp>
      <p:sp>
        <p:nvSpPr>
          <p:cNvPr id="12" name="Text 6"/>
          <p:cNvSpPr/>
          <p:nvPr/>
        </p:nvSpPr>
        <p:spPr>
          <a:xfrm>
            <a:off x="9937194" y="5162431"/>
            <a:ext cx="3908107" cy="717709"/>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Local changes are sent to remote database</a:t>
            </a:r>
            <a:endParaRPr lang="en-US" sz="1750" dirty="0"/>
          </a:p>
        </p:txBody>
      </p:sp>
      <p:pic>
        <p:nvPicPr>
          <p:cNvPr id="13" name="Image 4" descr="preencoded.png">    </p:cNvPr>
          <p:cNvPicPr>
            <a:picLocks noChangeAspect="1"/>
          </p:cNvPicPr>
          <p:nvPr/>
        </p:nvPicPr>
        <p:blipFill>
          <a:blip r:embed="rId5"/>
          <a:stretch>
            <a:fillRect/>
          </a:stretch>
        </p:blipFill>
        <p:spPr>
          <a:xfrm>
            <a:off x="5029676" y="1766411"/>
            <a:ext cx="4571048" cy="4571048"/>
          </a:xfrm>
          <a:prstGeom prst="rect">
            <a:avLst/>
          </a:prstGeom>
        </p:spPr>
      </p:pic>
      <p:pic>
        <p:nvPicPr>
          <p:cNvPr id="14" name="Image 5" descr="preencoded.png">    </p:cNvPr>
          <p:cNvPicPr>
            <a:picLocks noChangeAspect="1"/>
          </p:cNvPicPr>
          <p:nvPr/>
        </p:nvPicPr>
        <p:blipFill>
          <a:blip r:embed="rId6"/>
          <a:stretch>
            <a:fillRect/>
          </a:stretch>
        </p:blipFill>
        <p:spPr>
          <a:xfrm>
            <a:off x="8067199" y="5151001"/>
            <a:ext cx="335637" cy="419576"/>
          </a:xfrm>
          <a:prstGeom prst="rect">
            <a:avLst/>
          </a:prstGeom>
        </p:spPr>
      </p:pic>
      <p:sp>
        <p:nvSpPr>
          <p:cNvPr id="15" name="Text 7"/>
          <p:cNvSpPr/>
          <p:nvPr/>
        </p:nvSpPr>
        <p:spPr>
          <a:xfrm>
            <a:off x="1889046" y="4677489"/>
            <a:ext cx="2804160" cy="350401"/>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Download Updates</a:t>
            </a:r>
            <a:endParaRPr lang="en-US" sz="2200" dirty="0"/>
          </a:p>
        </p:txBody>
      </p:sp>
      <p:sp>
        <p:nvSpPr>
          <p:cNvPr id="16" name="Text 8"/>
          <p:cNvSpPr/>
          <p:nvPr/>
        </p:nvSpPr>
        <p:spPr>
          <a:xfrm>
            <a:off x="785098" y="5162431"/>
            <a:ext cx="3908107" cy="717709"/>
          </a:xfrm>
          <a:prstGeom prst="rect">
            <a:avLst/>
          </a:prstGeom>
          <a:noFill/>
          <a:ln/>
        </p:spPr>
        <p:txBody>
          <a:bodyPr wrap="square" lIns="0" tIns="0" rIns="0" bIns="0" rtlCol="0" anchor="t"/>
          <a:lstStyle/>
          <a:p>
            <a:pPr algn="r" indent="0" marL="0">
              <a:lnSpc>
                <a:spcPts val="2800"/>
              </a:lnSpc>
              <a:buNone/>
            </a:pPr>
            <a:r>
              <a:rPr lang="en-US" sz="1750" dirty="0">
                <a:solidFill>
                  <a:srgbClr val="000000"/>
                </a:solidFill>
                <a:latin typeface="Inter" pitchFamily="34" charset="0"/>
                <a:ea typeface="Inter" pitchFamily="34" charset="-122"/>
                <a:cs typeface="Inter" pitchFamily="34" charset="-120"/>
              </a:rPr>
              <a:t>Remote changes are fetched and merged locally</a:t>
            </a:r>
            <a:endParaRPr lang="en-US" sz="1750" dirty="0"/>
          </a:p>
        </p:txBody>
      </p:sp>
      <p:pic>
        <p:nvPicPr>
          <p:cNvPr id="17" name="Image 6" descr="preencoded.png">    </p:cNvPr>
          <p:cNvPicPr>
            <a:picLocks noChangeAspect="1"/>
          </p:cNvPicPr>
          <p:nvPr/>
        </p:nvPicPr>
        <p:blipFill>
          <a:blip r:embed="rId7"/>
          <a:stretch>
            <a:fillRect/>
          </a:stretch>
        </p:blipFill>
        <p:spPr>
          <a:xfrm>
            <a:off x="5029676" y="1766411"/>
            <a:ext cx="4571048" cy="4571048"/>
          </a:xfrm>
          <a:prstGeom prst="rect">
            <a:avLst/>
          </a:prstGeom>
        </p:spPr>
      </p:pic>
      <p:pic>
        <p:nvPicPr>
          <p:cNvPr id="18" name="Image 7" descr="preencoded.png">    </p:cNvPr>
          <p:cNvPicPr>
            <a:picLocks noChangeAspect="1"/>
          </p:cNvPicPr>
          <p:nvPr/>
        </p:nvPicPr>
        <p:blipFill>
          <a:blip r:embed="rId8"/>
          <a:stretch>
            <a:fillRect/>
          </a:stretch>
        </p:blipFill>
        <p:spPr>
          <a:xfrm>
            <a:off x="5838349" y="4762024"/>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Data synchronization is crucial for apps that need to operate offline. Developers use local databases like SQLite to store data when the device is offline, and once connected, the app synchronizes this data with the remote database, providing a seamless user experience regardless of connectivity status.</a:t>
            </a:r>
            <a:endParaRPr lang="en-US" sz="1750" dirty="0"/>
          </a:p>
        </p:txBody>
      </p:sp>
      <p:pic>
        <p:nvPicPr>
          <p:cNvPr id="20"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89503" y="620316"/>
            <a:ext cx="13051393" cy="1409700"/>
          </a:xfrm>
          <a:prstGeom prst="rect">
            <a:avLst/>
          </a:prstGeom>
          <a:noFill/>
          <a:ln/>
        </p:spPr>
        <p:txBody>
          <a:bodyPr wrap="square" lIns="0" tIns="0" rIns="0" bIns="0" rtlCol="0" anchor="t"/>
          <a:lstStyle/>
          <a:p>
            <a:pPr algn="l" indent="0" marL="0">
              <a:lnSpc>
                <a:spcPts val="5550"/>
              </a:lnSpc>
              <a:buNone/>
            </a:pPr>
            <a:r>
              <a:rPr lang="en-US" sz="4400" b="1" dirty="0">
                <a:solidFill>
                  <a:srgbClr val="000000"/>
                </a:solidFill>
                <a:latin typeface="Inter Bold" pitchFamily="34" charset="0"/>
                <a:ea typeface="Inter Bold" pitchFamily="34" charset="-122"/>
                <a:cs typeface="Inter Bold" pitchFamily="34" charset="-120"/>
              </a:rPr>
              <a:t>Real-World Use Case: Dynamic Content Management</a:t>
            </a:r>
            <a:endParaRPr lang="en-US" sz="4400" dirty="0"/>
          </a:p>
        </p:txBody>
      </p:sp>
      <p:pic>
        <p:nvPicPr>
          <p:cNvPr id="3" name="Image 0" descr="preencoded.png">    </p:cNvPr>
          <p:cNvPicPr>
            <a:picLocks noChangeAspect="1"/>
          </p:cNvPicPr>
          <p:nvPr/>
        </p:nvPicPr>
        <p:blipFill>
          <a:blip r:embed="rId1"/>
          <a:stretch>
            <a:fillRect/>
          </a:stretch>
        </p:blipFill>
        <p:spPr>
          <a:xfrm>
            <a:off x="789503" y="2481143"/>
            <a:ext cx="4162425" cy="2572464"/>
          </a:xfrm>
          <a:prstGeom prst="rect">
            <a:avLst/>
          </a:prstGeom>
        </p:spPr>
      </p:pic>
      <p:sp>
        <p:nvSpPr>
          <p:cNvPr id="4" name="Text 1"/>
          <p:cNvSpPr/>
          <p:nvPr/>
        </p:nvSpPr>
        <p:spPr>
          <a:xfrm>
            <a:off x="789503" y="5335548"/>
            <a:ext cx="2819638" cy="352425"/>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News Applications</a:t>
            </a:r>
            <a:endParaRPr lang="en-US" sz="2200" dirty="0"/>
          </a:p>
        </p:txBody>
      </p:sp>
      <p:sp>
        <p:nvSpPr>
          <p:cNvPr id="5" name="Text 2"/>
          <p:cNvSpPr/>
          <p:nvPr/>
        </p:nvSpPr>
        <p:spPr>
          <a:xfrm>
            <a:off x="789503" y="5823228"/>
            <a:ext cx="4162425" cy="1804988"/>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News apps fetch the latest articles and headlines from content management systems, ensuring users always see the most current stories without app updates.</a:t>
            </a:r>
            <a:endParaRPr lang="en-US" sz="1750" dirty="0"/>
          </a:p>
        </p:txBody>
      </p:sp>
      <p:pic>
        <p:nvPicPr>
          <p:cNvPr id="6" name="Image 1" descr="preencoded.png">    </p:cNvPr>
          <p:cNvPicPr>
            <a:picLocks noChangeAspect="1"/>
          </p:cNvPicPr>
          <p:nvPr/>
        </p:nvPicPr>
        <p:blipFill>
          <a:blip r:embed="rId2"/>
          <a:stretch>
            <a:fillRect/>
          </a:stretch>
        </p:blipFill>
        <p:spPr>
          <a:xfrm>
            <a:off x="5233868" y="2481143"/>
            <a:ext cx="4162544" cy="2572583"/>
          </a:xfrm>
          <a:prstGeom prst="rect">
            <a:avLst/>
          </a:prstGeom>
        </p:spPr>
      </p:pic>
      <p:sp>
        <p:nvSpPr>
          <p:cNvPr id="7" name="Text 3"/>
          <p:cNvSpPr/>
          <p:nvPr/>
        </p:nvSpPr>
        <p:spPr>
          <a:xfrm>
            <a:off x="5233868" y="5335667"/>
            <a:ext cx="3203853" cy="352425"/>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E-Commerce Platforms</a:t>
            </a:r>
            <a:endParaRPr lang="en-US" sz="2200" dirty="0"/>
          </a:p>
        </p:txBody>
      </p:sp>
      <p:sp>
        <p:nvSpPr>
          <p:cNvPr id="8" name="Text 4"/>
          <p:cNvSpPr/>
          <p:nvPr/>
        </p:nvSpPr>
        <p:spPr>
          <a:xfrm>
            <a:off x="5233868" y="5823347"/>
            <a:ext cx="4162544" cy="1443990"/>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Shopping apps display current product availability, pricing, and promotions by connecting to inventory management systems through APIs.</a:t>
            </a:r>
            <a:endParaRPr lang="en-US" sz="1750" dirty="0"/>
          </a:p>
        </p:txBody>
      </p:sp>
      <p:pic>
        <p:nvPicPr>
          <p:cNvPr id="9" name="Image 2" descr="preencoded.png">    </p:cNvPr>
          <p:cNvPicPr>
            <a:picLocks noChangeAspect="1"/>
          </p:cNvPicPr>
          <p:nvPr/>
        </p:nvPicPr>
        <p:blipFill>
          <a:blip r:embed="rId3"/>
          <a:stretch>
            <a:fillRect/>
          </a:stretch>
        </p:blipFill>
        <p:spPr>
          <a:xfrm>
            <a:off x="9678353" y="2481143"/>
            <a:ext cx="4162425" cy="2572464"/>
          </a:xfrm>
          <a:prstGeom prst="rect">
            <a:avLst/>
          </a:prstGeom>
        </p:spPr>
      </p:pic>
      <p:sp>
        <p:nvSpPr>
          <p:cNvPr id="10" name="Text 5"/>
          <p:cNvSpPr/>
          <p:nvPr/>
        </p:nvSpPr>
        <p:spPr>
          <a:xfrm>
            <a:off x="9678353" y="5335548"/>
            <a:ext cx="2819638" cy="352425"/>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Social Media</a:t>
            </a:r>
            <a:endParaRPr lang="en-US" sz="2200" dirty="0"/>
          </a:p>
        </p:txBody>
      </p:sp>
      <p:sp>
        <p:nvSpPr>
          <p:cNvPr id="11" name="Text 6"/>
          <p:cNvSpPr/>
          <p:nvPr/>
        </p:nvSpPr>
        <p:spPr>
          <a:xfrm>
            <a:off x="9678353" y="5823228"/>
            <a:ext cx="4162425" cy="1443990"/>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Social platforms retrieve personalized content feeds, notifications, and interaction updates through continuous database connections.</a:t>
            </a:r>
            <a:endParaRPr lang="en-US" sz="1750" dirty="0"/>
          </a:p>
        </p:txBody>
      </p:sp>
      <p:pic>
        <p:nvPicPr>
          <p:cNvPr id="12"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695212"/>
            <a:ext cx="1086528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Best Practice: Optimize Network Usage</a:t>
            </a:r>
            <a:endParaRPr lang="en-US" sz="4450" dirty="0"/>
          </a:p>
        </p:txBody>
      </p:sp>
      <p:sp>
        <p:nvSpPr>
          <p:cNvPr id="3" name="Text 1"/>
          <p:cNvSpPr/>
          <p:nvPr/>
        </p:nvSpPr>
        <p:spPr>
          <a:xfrm>
            <a:off x="793790" y="297096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Data Minimization</a:t>
            </a:r>
            <a:endParaRPr lang="en-US" sz="2200" dirty="0"/>
          </a:p>
        </p:txBody>
      </p:sp>
      <p:sp>
        <p:nvSpPr>
          <p:cNvPr id="4" name="Text 2"/>
          <p:cNvSpPr/>
          <p:nvPr/>
        </p:nvSpPr>
        <p:spPr>
          <a:xfrm>
            <a:off x="793790" y="3552111"/>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Request only essential data from the server to reduce bandwidth consumption. Use pagination for large datasets, loading only what's immediately visible to the user.</a:t>
            </a:r>
            <a:endParaRPr lang="en-US" sz="1750" dirty="0"/>
          </a:p>
        </p:txBody>
      </p:sp>
      <p:sp>
        <p:nvSpPr>
          <p:cNvPr id="5" name="Text 3"/>
          <p:cNvSpPr/>
          <p:nvPr/>
        </p:nvSpPr>
        <p:spPr>
          <a:xfrm>
            <a:off x="793790" y="52077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Implement field filtering in API requests</a:t>
            </a:r>
            <a:endParaRPr lang="en-US" sz="1750" dirty="0"/>
          </a:p>
        </p:txBody>
      </p:sp>
      <p:sp>
        <p:nvSpPr>
          <p:cNvPr id="6" name="Text 4"/>
          <p:cNvSpPr/>
          <p:nvPr/>
        </p:nvSpPr>
        <p:spPr>
          <a:xfrm>
            <a:off x="793790" y="564999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Use pagination with reasonable page sizes</a:t>
            </a:r>
            <a:endParaRPr lang="en-US" sz="1750" dirty="0"/>
          </a:p>
        </p:txBody>
      </p:sp>
      <p:sp>
        <p:nvSpPr>
          <p:cNvPr id="7" name="Text 5"/>
          <p:cNvSpPr/>
          <p:nvPr/>
        </p:nvSpPr>
        <p:spPr>
          <a:xfrm>
            <a:off x="793790" y="609219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Compress data during transmission</a:t>
            </a:r>
            <a:endParaRPr lang="en-US" sz="1750" dirty="0"/>
          </a:p>
        </p:txBody>
      </p:sp>
      <p:sp>
        <p:nvSpPr>
          <p:cNvPr id="8" name="Text 6"/>
          <p:cNvSpPr/>
          <p:nvPr/>
        </p:nvSpPr>
        <p:spPr>
          <a:xfrm>
            <a:off x="7599521" y="297096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Caching Strategies</a:t>
            </a:r>
            <a:endParaRPr lang="en-US" sz="2200" dirty="0"/>
          </a:p>
        </p:txBody>
      </p:sp>
      <p:sp>
        <p:nvSpPr>
          <p:cNvPr id="9" name="Text 7"/>
          <p:cNvSpPr/>
          <p:nvPr/>
        </p:nvSpPr>
        <p:spPr>
          <a:xfrm>
            <a:off x="7599521" y="3552111"/>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Store frequently accessed data locally to minimize redundant network requests. Implement intelligent caching with appropriate expiration policies based on data volatility.</a:t>
            </a:r>
            <a:endParaRPr lang="en-US" sz="1750" dirty="0"/>
          </a:p>
        </p:txBody>
      </p:sp>
      <p:sp>
        <p:nvSpPr>
          <p:cNvPr id="10" name="Text 8"/>
          <p:cNvSpPr/>
          <p:nvPr/>
        </p:nvSpPr>
        <p:spPr>
          <a:xfrm>
            <a:off x="7599521" y="52077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Cache API responses with TTL values</a:t>
            </a:r>
            <a:endParaRPr lang="en-US" sz="1750" dirty="0"/>
          </a:p>
        </p:txBody>
      </p:sp>
      <p:sp>
        <p:nvSpPr>
          <p:cNvPr id="11" name="Text 9"/>
          <p:cNvSpPr/>
          <p:nvPr/>
        </p:nvSpPr>
        <p:spPr>
          <a:xfrm>
            <a:off x="7599521" y="564999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Implement HTTP caching headers</a:t>
            </a:r>
            <a:endParaRPr lang="en-US" sz="1750" dirty="0"/>
          </a:p>
        </p:txBody>
      </p:sp>
      <p:sp>
        <p:nvSpPr>
          <p:cNvPr id="12" name="Text 10"/>
          <p:cNvSpPr/>
          <p:nvPr/>
        </p:nvSpPr>
        <p:spPr>
          <a:xfrm>
            <a:off x="7599521" y="609219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Use conditional requests (ETag, If-Modified-Since)</a:t>
            </a:r>
            <a:endParaRPr lang="en-US" sz="1750" dirty="0"/>
          </a:p>
        </p:txBody>
      </p:sp>
      <p:pic>
        <p:nvPicPr>
          <p:cNvPr id="13"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9944"/>
          </a:xfrm>
          <a:prstGeom prst="rect">
            <a:avLst/>
          </a:prstGeom>
        </p:spPr>
      </p:pic>
      <p:sp>
        <p:nvSpPr>
          <p:cNvPr id="3" name="Text 0"/>
          <p:cNvSpPr/>
          <p:nvPr/>
        </p:nvSpPr>
        <p:spPr>
          <a:xfrm>
            <a:off x="793790" y="3034784"/>
            <a:ext cx="9163526"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Best Practice: Handle Errors Gracefully</a:t>
            </a:r>
            <a:endParaRPr lang="en-US" sz="3750" dirty="0"/>
          </a:p>
        </p:txBody>
      </p:sp>
      <p:sp>
        <p:nvSpPr>
          <p:cNvPr id="4" name="Shape 1"/>
          <p:cNvSpPr/>
          <p:nvPr/>
        </p:nvSpPr>
        <p:spPr>
          <a:xfrm>
            <a:off x="793790" y="3926443"/>
            <a:ext cx="6425089" cy="1742718"/>
          </a:xfrm>
          <a:prstGeom prst="roundRect">
            <a:avLst>
              <a:gd name="adj" fmla="val 4647"/>
            </a:avLst>
          </a:prstGeom>
          <a:solidFill>
            <a:srgbClr val="FBE1D0"/>
          </a:solidFill>
          <a:ln w="7620">
            <a:solidFill>
              <a:srgbClr val="E1C7B6"/>
            </a:solidFill>
            <a:prstDash val="solid"/>
          </a:ln>
        </p:spPr>
      </p:sp>
      <p:sp>
        <p:nvSpPr>
          <p:cNvPr id="5" name="Text 2"/>
          <p:cNvSpPr/>
          <p:nvPr/>
        </p:nvSpPr>
        <p:spPr>
          <a:xfrm>
            <a:off x="994172" y="4126825"/>
            <a:ext cx="3612833"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Comprehensive Error Handling</a:t>
            </a:r>
            <a:endParaRPr lang="en-US" sz="1850" dirty="0"/>
          </a:p>
        </p:txBody>
      </p:sp>
      <p:sp>
        <p:nvSpPr>
          <p:cNvPr id="6" name="Text 3"/>
          <p:cNvSpPr/>
          <p:nvPr/>
        </p:nvSpPr>
        <p:spPr>
          <a:xfrm>
            <a:off x="994172" y="4543663"/>
            <a:ext cx="6024324"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Implement robust error handling mechanisms that catch and process various error types, from network failures to server errors and invalid data responses.</a:t>
            </a:r>
            <a:endParaRPr lang="en-US" sz="1500" dirty="0"/>
          </a:p>
        </p:txBody>
      </p:sp>
      <p:sp>
        <p:nvSpPr>
          <p:cNvPr id="7" name="Shape 4"/>
          <p:cNvSpPr/>
          <p:nvPr/>
        </p:nvSpPr>
        <p:spPr>
          <a:xfrm>
            <a:off x="7411641" y="3926443"/>
            <a:ext cx="6425089" cy="1742718"/>
          </a:xfrm>
          <a:prstGeom prst="roundRect">
            <a:avLst>
              <a:gd name="adj" fmla="val 4647"/>
            </a:avLst>
          </a:prstGeom>
          <a:solidFill>
            <a:srgbClr val="FBE1D0"/>
          </a:solidFill>
          <a:ln w="7620">
            <a:solidFill>
              <a:srgbClr val="E1C7B6"/>
            </a:solidFill>
            <a:prstDash val="solid"/>
          </a:ln>
        </p:spPr>
      </p:sp>
      <p:sp>
        <p:nvSpPr>
          <p:cNvPr id="8" name="Text 5"/>
          <p:cNvSpPr/>
          <p:nvPr/>
        </p:nvSpPr>
        <p:spPr>
          <a:xfrm>
            <a:off x="7612023" y="4126825"/>
            <a:ext cx="2880836"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User-Friendly Messages</a:t>
            </a:r>
            <a:endParaRPr lang="en-US" sz="1850" dirty="0"/>
          </a:p>
        </p:txBody>
      </p:sp>
      <p:sp>
        <p:nvSpPr>
          <p:cNvPr id="9" name="Text 6"/>
          <p:cNvSpPr/>
          <p:nvPr/>
        </p:nvSpPr>
        <p:spPr>
          <a:xfrm>
            <a:off x="7612023" y="4543663"/>
            <a:ext cx="6024324"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Convert technical error details into clear, actionable messages that help users understand what went wrong and how to resolve the issue.</a:t>
            </a:r>
            <a:endParaRPr lang="en-US" sz="1500" dirty="0"/>
          </a:p>
        </p:txBody>
      </p:sp>
      <p:sp>
        <p:nvSpPr>
          <p:cNvPr id="10" name="Shape 7"/>
          <p:cNvSpPr/>
          <p:nvPr/>
        </p:nvSpPr>
        <p:spPr>
          <a:xfrm>
            <a:off x="793790" y="5861923"/>
            <a:ext cx="6425089" cy="1742718"/>
          </a:xfrm>
          <a:prstGeom prst="roundRect">
            <a:avLst>
              <a:gd name="adj" fmla="val 4647"/>
            </a:avLst>
          </a:prstGeom>
          <a:solidFill>
            <a:srgbClr val="FBE1D0"/>
          </a:solidFill>
          <a:ln w="7620">
            <a:solidFill>
              <a:srgbClr val="E1C7B6"/>
            </a:solidFill>
            <a:prstDash val="solid"/>
          </a:ln>
        </p:spPr>
      </p:sp>
      <p:sp>
        <p:nvSpPr>
          <p:cNvPr id="11" name="Text 8"/>
          <p:cNvSpPr/>
          <p:nvPr/>
        </p:nvSpPr>
        <p:spPr>
          <a:xfrm>
            <a:off x="994172" y="6062305"/>
            <a:ext cx="2544485"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Fallback Mechanisms</a:t>
            </a:r>
            <a:endParaRPr lang="en-US" sz="1850" dirty="0"/>
          </a:p>
        </p:txBody>
      </p:sp>
      <p:sp>
        <p:nvSpPr>
          <p:cNvPr id="12" name="Text 9"/>
          <p:cNvSpPr/>
          <p:nvPr/>
        </p:nvSpPr>
        <p:spPr>
          <a:xfrm>
            <a:off x="994172" y="6479143"/>
            <a:ext cx="6024324"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Provide alternative paths when primary operations fail, such as loading cached data when network requests fail or offering retry options with exponential backoff.</a:t>
            </a:r>
            <a:endParaRPr lang="en-US" sz="1500" dirty="0"/>
          </a:p>
        </p:txBody>
      </p:sp>
      <p:sp>
        <p:nvSpPr>
          <p:cNvPr id="13" name="Shape 10"/>
          <p:cNvSpPr/>
          <p:nvPr/>
        </p:nvSpPr>
        <p:spPr>
          <a:xfrm>
            <a:off x="7411641" y="5861923"/>
            <a:ext cx="6425089" cy="1742718"/>
          </a:xfrm>
          <a:prstGeom prst="roundRect">
            <a:avLst>
              <a:gd name="adj" fmla="val 4647"/>
            </a:avLst>
          </a:prstGeom>
          <a:solidFill>
            <a:srgbClr val="FBE1D0"/>
          </a:solidFill>
          <a:ln w="7620">
            <a:solidFill>
              <a:srgbClr val="E1C7B6"/>
            </a:solidFill>
            <a:prstDash val="solid"/>
          </a:ln>
        </p:spPr>
      </p:sp>
      <p:sp>
        <p:nvSpPr>
          <p:cNvPr id="14" name="Text 11"/>
          <p:cNvSpPr/>
          <p:nvPr/>
        </p:nvSpPr>
        <p:spPr>
          <a:xfrm>
            <a:off x="7612023" y="6062305"/>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Error Logging</a:t>
            </a:r>
            <a:endParaRPr lang="en-US" sz="1850" dirty="0"/>
          </a:p>
        </p:txBody>
      </p:sp>
      <p:sp>
        <p:nvSpPr>
          <p:cNvPr id="15" name="Text 12"/>
          <p:cNvSpPr/>
          <p:nvPr/>
        </p:nvSpPr>
        <p:spPr>
          <a:xfrm>
            <a:off x="7612023" y="6479143"/>
            <a:ext cx="6024324"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Capture detailed error information for debugging purposes while respecting user privacy, enabling developers to identify and fix issues quickly.</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706160"/>
            <a:ext cx="8965525"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Best Practice: Secure Data Transmission</a:t>
            </a:r>
            <a:endParaRPr lang="en-US" sz="3550" dirty="0"/>
          </a:p>
        </p:txBody>
      </p:sp>
      <p:pic>
        <p:nvPicPr>
          <p:cNvPr id="3" name="Image 0" descr="preencoded.png">    </p:cNvPr>
          <p:cNvPicPr>
            <a:picLocks noChangeAspect="1"/>
          </p:cNvPicPr>
          <p:nvPr/>
        </p:nvPicPr>
        <p:blipFill>
          <a:blip r:embed="rId1"/>
          <a:stretch>
            <a:fillRect/>
          </a:stretch>
        </p:blipFill>
        <p:spPr>
          <a:xfrm>
            <a:off x="3247430" y="1636038"/>
            <a:ext cx="1614011" cy="1045488"/>
          </a:xfrm>
          <a:prstGeom prst="rect">
            <a:avLst/>
          </a:prstGeom>
        </p:spPr>
      </p:pic>
      <p:pic>
        <p:nvPicPr>
          <p:cNvPr id="4" name="Image 1" descr="preencoded.png">    </p:cNvPr>
          <p:cNvPicPr>
            <a:picLocks noChangeAspect="1"/>
          </p:cNvPicPr>
          <p:nvPr/>
        </p:nvPicPr>
        <p:blipFill>
          <a:blip r:embed="rId2"/>
          <a:stretch>
            <a:fillRect/>
          </a:stretch>
        </p:blipFill>
        <p:spPr>
          <a:xfrm>
            <a:off x="3926800" y="2128838"/>
            <a:ext cx="255151" cy="318968"/>
          </a:xfrm>
          <a:prstGeom prst="rect">
            <a:avLst/>
          </a:prstGeom>
        </p:spPr>
      </p:pic>
      <p:sp>
        <p:nvSpPr>
          <p:cNvPr id="5" name="Text 1"/>
          <p:cNvSpPr/>
          <p:nvPr/>
        </p:nvSpPr>
        <p:spPr>
          <a:xfrm>
            <a:off x="5042892" y="1817489"/>
            <a:ext cx="2541151"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End-to-End Encryption</a:t>
            </a:r>
            <a:endParaRPr lang="en-US" sz="1750" dirty="0"/>
          </a:p>
        </p:txBody>
      </p:sp>
      <p:sp>
        <p:nvSpPr>
          <p:cNvPr id="6" name="Text 2"/>
          <p:cNvSpPr/>
          <p:nvPr/>
        </p:nvSpPr>
        <p:spPr>
          <a:xfrm>
            <a:off x="5042892" y="2209800"/>
            <a:ext cx="2975729"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Protect data throughout its journey</a:t>
            </a:r>
            <a:endParaRPr lang="en-US" sz="1400" dirty="0"/>
          </a:p>
        </p:txBody>
      </p:sp>
      <p:sp>
        <p:nvSpPr>
          <p:cNvPr id="7" name="Shape 3"/>
          <p:cNvSpPr/>
          <p:nvPr/>
        </p:nvSpPr>
        <p:spPr>
          <a:xfrm>
            <a:off x="4906804" y="2694623"/>
            <a:ext cx="8884444" cy="11430"/>
          </a:xfrm>
          <a:prstGeom prst="roundRect">
            <a:avLst>
              <a:gd name="adj" fmla="val 666790"/>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2440424" y="2726888"/>
            <a:ext cx="3228022" cy="1045488"/>
          </a:xfrm>
          <a:prstGeom prst="rect">
            <a:avLst/>
          </a:prstGeom>
        </p:spPr>
      </p:pic>
      <p:pic>
        <p:nvPicPr>
          <p:cNvPr id="9" name="Image 3" descr="preencoded.png">    </p:cNvPr>
          <p:cNvPicPr>
            <a:picLocks noChangeAspect="1"/>
          </p:cNvPicPr>
          <p:nvPr/>
        </p:nvPicPr>
        <p:blipFill>
          <a:blip r:embed="rId4"/>
          <a:stretch>
            <a:fillRect/>
          </a:stretch>
        </p:blipFill>
        <p:spPr>
          <a:xfrm>
            <a:off x="3926800" y="3090148"/>
            <a:ext cx="255151" cy="318968"/>
          </a:xfrm>
          <a:prstGeom prst="rect">
            <a:avLst/>
          </a:prstGeom>
        </p:spPr>
      </p:pic>
      <p:sp>
        <p:nvSpPr>
          <p:cNvPr id="10" name="Text 4"/>
          <p:cNvSpPr/>
          <p:nvPr/>
        </p:nvSpPr>
        <p:spPr>
          <a:xfrm>
            <a:off x="5849898" y="2908340"/>
            <a:ext cx="2554367"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HTTPS Implementation</a:t>
            </a:r>
            <a:endParaRPr lang="en-US" sz="1750" dirty="0"/>
          </a:p>
        </p:txBody>
      </p:sp>
      <p:sp>
        <p:nvSpPr>
          <p:cNvPr id="11" name="Text 5"/>
          <p:cNvSpPr/>
          <p:nvPr/>
        </p:nvSpPr>
        <p:spPr>
          <a:xfrm>
            <a:off x="5849898" y="3300651"/>
            <a:ext cx="2727960"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Secure communication protocol</a:t>
            </a:r>
            <a:endParaRPr lang="en-US" sz="1400" dirty="0"/>
          </a:p>
        </p:txBody>
      </p:sp>
      <p:sp>
        <p:nvSpPr>
          <p:cNvPr id="12" name="Shape 6"/>
          <p:cNvSpPr/>
          <p:nvPr/>
        </p:nvSpPr>
        <p:spPr>
          <a:xfrm>
            <a:off x="5713809" y="3785473"/>
            <a:ext cx="8077438" cy="11430"/>
          </a:xfrm>
          <a:prstGeom prst="roundRect">
            <a:avLst>
              <a:gd name="adj" fmla="val 666790"/>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1633418" y="3817739"/>
            <a:ext cx="4842034" cy="1045488"/>
          </a:xfrm>
          <a:prstGeom prst="rect">
            <a:avLst/>
          </a:prstGeom>
        </p:spPr>
      </p:pic>
      <p:pic>
        <p:nvPicPr>
          <p:cNvPr id="14" name="Image 5" descr="preencoded.png">    </p:cNvPr>
          <p:cNvPicPr>
            <a:picLocks noChangeAspect="1"/>
          </p:cNvPicPr>
          <p:nvPr/>
        </p:nvPicPr>
        <p:blipFill>
          <a:blip r:embed="rId6"/>
          <a:stretch>
            <a:fillRect/>
          </a:stretch>
        </p:blipFill>
        <p:spPr>
          <a:xfrm>
            <a:off x="3926800" y="4180999"/>
            <a:ext cx="255151" cy="318968"/>
          </a:xfrm>
          <a:prstGeom prst="rect">
            <a:avLst/>
          </a:prstGeom>
        </p:spPr>
      </p:pic>
      <p:sp>
        <p:nvSpPr>
          <p:cNvPr id="15" name="Text 7"/>
          <p:cNvSpPr/>
          <p:nvPr/>
        </p:nvSpPr>
        <p:spPr>
          <a:xfrm>
            <a:off x="6656903" y="3999190"/>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API Authentication</a:t>
            </a:r>
            <a:endParaRPr lang="en-US" sz="1750" dirty="0"/>
          </a:p>
        </p:txBody>
      </p:sp>
      <p:sp>
        <p:nvSpPr>
          <p:cNvPr id="16" name="Text 8"/>
          <p:cNvSpPr/>
          <p:nvPr/>
        </p:nvSpPr>
        <p:spPr>
          <a:xfrm>
            <a:off x="6656903" y="4391501"/>
            <a:ext cx="2856786"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Verify identity with secure tokens</a:t>
            </a:r>
            <a:endParaRPr lang="en-US" sz="1400" dirty="0"/>
          </a:p>
        </p:txBody>
      </p:sp>
      <p:sp>
        <p:nvSpPr>
          <p:cNvPr id="17" name="Shape 9"/>
          <p:cNvSpPr/>
          <p:nvPr/>
        </p:nvSpPr>
        <p:spPr>
          <a:xfrm>
            <a:off x="6520815" y="4876324"/>
            <a:ext cx="7270432" cy="11430"/>
          </a:xfrm>
          <a:prstGeom prst="roundRect">
            <a:avLst>
              <a:gd name="adj" fmla="val 666790"/>
            </a:avLst>
          </a:prstGeom>
          <a:solidFill>
            <a:srgbClr val="E1C7B6"/>
          </a:solidFill>
          <a:ln/>
        </p:spPr>
      </p:sp>
      <p:pic>
        <p:nvPicPr>
          <p:cNvPr id="18" name="Image 6" descr="preencoded.png">    </p:cNvPr>
          <p:cNvPicPr>
            <a:picLocks noChangeAspect="1"/>
          </p:cNvPicPr>
          <p:nvPr/>
        </p:nvPicPr>
        <p:blipFill>
          <a:blip r:embed="rId7"/>
          <a:stretch>
            <a:fillRect/>
          </a:stretch>
        </p:blipFill>
        <p:spPr>
          <a:xfrm>
            <a:off x="826294" y="4908590"/>
            <a:ext cx="6456164" cy="1045488"/>
          </a:xfrm>
          <a:prstGeom prst="rect">
            <a:avLst/>
          </a:prstGeom>
        </p:spPr>
      </p:pic>
      <p:pic>
        <p:nvPicPr>
          <p:cNvPr id="19" name="Image 7" descr="preencoded.png">    </p:cNvPr>
          <p:cNvPicPr>
            <a:picLocks noChangeAspect="1"/>
          </p:cNvPicPr>
          <p:nvPr/>
        </p:nvPicPr>
        <p:blipFill>
          <a:blip r:embed="rId8"/>
          <a:stretch>
            <a:fillRect/>
          </a:stretch>
        </p:blipFill>
        <p:spPr>
          <a:xfrm>
            <a:off x="3926681" y="5271849"/>
            <a:ext cx="255151" cy="318968"/>
          </a:xfrm>
          <a:prstGeom prst="rect">
            <a:avLst/>
          </a:prstGeom>
        </p:spPr>
      </p:pic>
      <p:sp>
        <p:nvSpPr>
          <p:cNvPr id="20" name="Text 10"/>
          <p:cNvSpPr/>
          <p:nvPr/>
        </p:nvSpPr>
        <p:spPr>
          <a:xfrm>
            <a:off x="7463909" y="5090041"/>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Data Minimization</a:t>
            </a:r>
            <a:endParaRPr lang="en-US" sz="1750" dirty="0"/>
          </a:p>
        </p:txBody>
      </p:sp>
      <p:sp>
        <p:nvSpPr>
          <p:cNvPr id="21" name="Text 11"/>
          <p:cNvSpPr/>
          <p:nvPr/>
        </p:nvSpPr>
        <p:spPr>
          <a:xfrm>
            <a:off x="7463909" y="5482352"/>
            <a:ext cx="3092053" cy="290274"/>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Transfer only necessary information</a:t>
            </a:r>
            <a:endParaRPr lang="en-US" sz="1400" dirty="0"/>
          </a:p>
        </p:txBody>
      </p:sp>
      <p:sp>
        <p:nvSpPr>
          <p:cNvPr id="22" name="Text 12"/>
          <p:cNvSpPr/>
          <p:nvPr/>
        </p:nvSpPr>
        <p:spPr>
          <a:xfrm>
            <a:off x="793790" y="6158151"/>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Securing data transmission between mobile apps and remote databases is critical for protecting user information and maintaining trust. Always use HTTPS to encrypt data in transit, preventing interception by malicious actors.</a:t>
            </a:r>
            <a:endParaRPr lang="en-US" sz="1400" dirty="0"/>
          </a:p>
        </p:txBody>
      </p:sp>
      <p:sp>
        <p:nvSpPr>
          <p:cNvPr id="23" name="Text 13"/>
          <p:cNvSpPr/>
          <p:nvPr/>
        </p:nvSpPr>
        <p:spPr>
          <a:xfrm>
            <a:off x="793790" y="6942773"/>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Implement strong authentication mechanisms like OAuth 2.0 or JWT (JSON Web Tokens) to verify the identity of users and applications accessing your API. Sensitive data should be additionally encrypted before transmission, even over HTTPS.</a:t>
            </a:r>
            <a:endParaRPr lang="en-US" sz="1400" dirty="0"/>
          </a:p>
        </p:txBody>
      </p:sp>
      <p:pic>
        <p:nvPicPr>
          <p:cNvPr id="24"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755213"/>
            <a:ext cx="11196280"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Best Practice: Test Connectivity Scenarios</a:t>
            </a:r>
            <a:endParaRPr lang="en-US" sz="4200" dirty="0"/>
          </a:p>
        </p:txBody>
      </p:sp>
      <p:pic>
        <p:nvPicPr>
          <p:cNvPr id="3" name="Image 0" descr="preencoded.png">    </p:cNvPr>
          <p:cNvPicPr>
            <a:picLocks noChangeAspect="1"/>
          </p:cNvPicPr>
          <p:nvPr/>
        </p:nvPicPr>
        <p:blipFill>
          <a:blip r:embed="rId1"/>
          <a:stretch>
            <a:fillRect/>
          </a:stretch>
        </p:blipFill>
        <p:spPr>
          <a:xfrm>
            <a:off x="801410" y="1998583"/>
            <a:ext cx="3127653" cy="3127653"/>
          </a:xfrm>
          <a:prstGeom prst="rect">
            <a:avLst/>
          </a:prstGeom>
        </p:spPr>
      </p:pic>
      <p:pic>
        <p:nvPicPr>
          <p:cNvPr id="4" name="Image 1" descr="preencoded.png">    </p:cNvPr>
          <p:cNvPicPr>
            <a:picLocks noChangeAspect="1"/>
          </p:cNvPicPr>
          <p:nvPr/>
        </p:nvPicPr>
        <p:blipFill>
          <a:blip r:embed="rId2"/>
          <a:stretch>
            <a:fillRect/>
          </a:stretch>
        </p:blipFill>
        <p:spPr>
          <a:xfrm>
            <a:off x="4101346" y="1998583"/>
            <a:ext cx="3127653" cy="3127653"/>
          </a:xfrm>
          <a:prstGeom prst="rect">
            <a:avLst/>
          </a:prstGeom>
        </p:spPr>
      </p:pic>
      <p:pic>
        <p:nvPicPr>
          <p:cNvPr id="5" name="Image 2" descr="preencoded.png">    </p:cNvPr>
          <p:cNvPicPr>
            <a:picLocks noChangeAspect="1"/>
          </p:cNvPicPr>
          <p:nvPr/>
        </p:nvPicPr>
        <p:blipFill>
          <a:blip r:embed="rId3"/>
          <a:stretch>
            <a:fillRect/>
          </a:stretch>
        </p:blipFill>
        <p:spPr>
          <a:xfrm>
            <a:off x="7401282" y="1998583"/>
            <a:ext cx="3127653" cy="3127653"/>
          </a:xfrm>
          <a:prstGeom prst="rect">
            <a:avLst/>
          </a:prstGeom>
        </p:spPr>
      </p:pic>
      <p:pic>
        <p:nvPicPr>
          <p:cNvPr id="6" name="Image 3" descr="preencoded.png">    </p:cNvPr>
          <p:cNvPicPr>
            <a:picLocks noChangeAspect="1"/>
          </p:cNvPicPr>
          <p:nvPr/>
        </p:nvPicPr>
        <p:blipFill>
          <a:blip r:embed="rId4"/>
          <a:stretch>
            <a:fillRect/>
          </a:stretch>
        </p:blipFill>
        <p:spPr>
          <a:xfrm>
            <a:off x="10701218" y="1998583"/>
            <a:ext cx="3127772" cy="3127772"/>
          </a:xfrm>
          <a:prstGeom prst="rect">
            <a:avLst/>
          </a:prstGeom>
        </p:spPr>
      </p:pic>
      <p:sp>
        <p:nvSpPr>
          <p:cNvPr id="7" name="Text 1"/>
          <p:cNvSpPr/>
          <p:nvPr/>
        </p:nvSpPr>
        <p:spPr>
          <a:xfrm>
            <a:off x="793790" y="5507831"/>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Comprehensive connectivity testing ensures your app performs reliably across various network conditions. Test your application's behavior on Wi-Fi, mobile data (2G/3G/4G/5G), and in offline scenarios to identify and address potential issues.</a:t>
            </a:r>
            <a:endParaRPr lang="en-US" sz="1650" dirty="0"/>
          </a:p>
        </p:txBody>
      </p:sp>
      <p:sp>
        <p:nvSpPr>
          <p:cNvPr id="8" name="Text 2"/>
          <p:cNvSpPr/>
          <p:nvPr/>
        </p:nvSpPr>
        <p:spPr>
          <a:xfrm>
            <a:off x="793790" y="6439852"/>
            <a:ext cx="13042821"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Implement intelligent retry logic for failed requests, using exponential backoff to prevent overwhelming the server. Design your app with offline-first principles, allowing users to continue working without an internet connection and synchronizing data when connectivity is restored.</a:t>
            </a:r>
            <a:endParaRPr lang="en-US" sz="1650" dirty="0"/>
          </a:p>
        </p:txBody>
      </p:sp>
      <p:pic>
        <p:nvPicPr>
          <p:cNvPr id="9"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23436"/>
            <a:ext cx="7415689"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Best Practice: Monitor Performance</a:t>
            </a:r>
            <a:endParaRPr lang="en-US" sz="3300" dirty="0"/>
          </a:p>
        </p:txBody>
      </p:sp>
      <p:sp>
        <p:nvSpPr>
          <p:cNvPr id="4" name="Text 1"/>
          <p:cNvSpPr/>
          <p:nvPr/>
        </p:nvSpPr>
        <p:spPr>
          <a:xfrm>
            <a:off x="6280190" y="1695212"/>
            <a:ext cx="3650575" cy="561380"/>
          </a:xfrm>
          <a:prstGeom prst="rect">
            <a:avLst/>
          </a:prstGeom>
          <a:noFill/>
          <a:ln/>
        </p:spPr>
        <p:txBody>
          <a:bodyPr wrap="none" lIns="0" tIns="0" rIns="0" bIns="0" rtlCol="0" anchor="t"/>
          <a:lstStyle/>
          <a:p>
            <a:pPr algn="ctr" indent="0" marL="0">
              <a:lnSpc>
                <a:spcPts val="4400"/>
              </a:lnSpc>
              <a:buNone/>
            </a:pPr>
            <a:r>
              <a:rPr lang="en-US" sz="4400" b="1" dirty="0">
                <a:solidFill>
                  <a:srgbClr val="000000"/>
                </a:solidFill>
                <a:latin typeface="Inter Bold" pitchFamily="34" charset="0"/>
                <a:ea typeface="Inter Bold" pitchFamily="34" charset="-122"/>
                <a:cs typeface="Inter Bold" pitchFamily="34" charset="-120"/>
              </a:rPr>
              <a:t>99.9%</a:t>
            </a:r>
            <a:endParaRPr lang="en-US" sz="4400" dirty="0"/>
          </a:p>
        </p:txBody>
      </p:sp>
      <p:sp>
        <p:nvSpPr>
          <p:cNvPr id="5" name="Text 2"/>
          <p:cNvSpPr/>
          <p:nvPr/>
        </p:nvSpPr>
        <p:spPr>
          <a:xfrm>
            <a:off x="7042190" y="2469118"/>
            <a:ext cx="2126456" cy="265747"/>
          </a:xfrm>
          <a:prstGeom prst="rect">
            <a:avLst/>
          </a:prstGeom>
          <a:noFill/>
          <a:ln/>
        </p:spPr>
        <p:txBody>
          <a:bodyPr wrap="none" lIns="0" tIns="0" rIns="0" bIns="0" rtlCol="0" anchor="t"/>
          <a:lstStyle/>
          <a:p>
            <a:pPr algn="ctr"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Uptime Target</a:t>
            </a:r>
            <a:endParaRPr lang="en-US" sz="1650" dirty="0"/>
          </a:p>
        </p:txBody>
      </p:sp>
      <p:sp>
        <p:nvSpPr>
          <p:cNvPr id="6" name="Text 3"/>
          <p:cNvSpPr/>
          <p:nvPr/>
        </p:nvSpPr>
        <p:spPr>
          <a:xfrm>
            <a:off x="6280190" y="2836902"/>
            <a:ext cx="3650575" cy="544354"/>
          </a:xfrm>
          <a:prstGeom prst="rect">
            <a:avLst/>
          </a:prstGeom>
          <a:noFill/>
          <a:ln/>
        </p:spPr>
        <p:txBody>
          <a:bodyPr wrap="square" lIns="0" tIns="0" rIns="0" bIns="0" rtlCol="0" anchor="t"/>
          <a:lstStyle/>
          <a:p>
            <a:pPr algn="ctr" indent="0" marL="0">
              <a:lnSpc>
                <a:spcPts val="2100"/>
              </a:lnSpc>
              <a:buNone/>
            </a:pPr>
            <a:r>
              <a:rPr lang="en-US" sz="1300" dirty="0">
                <a:solidFill>
                  <a:srgbClr val="000000"/>
                </a:solidFill>
                <a:latin typeface="Inter" pitchFamily="34" charset="0"/>
                <a:ea typeface="Inter" pitchFamily="34" charset="-122"/>
                <a:cs typeface="Inter" pitchFamily="34" charset="-120"/>
              </a:rPr>
              <a:t>Aim for consistent availability of your API services</a:t>
            </a:r>
            <a:endParaRPr lang="en-US" sz="1300" dirty="0"/>
          </a:p>
        </p:txBody>
      </p:sp>
      <p:sp>
        <p:nvSpPr>
          <p:cNvPr id="7" name="Text 4"/>
          <p:cNvSpPr/>
          <p:nvPr/>
        </p:nvSpPr>
        <p:spPr>
          <a:xfrm>
            <a:off x="10185916" y="1695212"/>
            <a:ext cx="3650694" cy="561380"/>
          </a:xfrm>
          <a:prstGeom prst="rect">
            <a:avLst/>
          </a:prstGeom>
          <a:noFill/>
          <a:ln/>
        </p:spPr>
        <p:txBody>
          <a:bodyPr wrap="none" lIns="0" tIns="0" rIns="0" bIns="0" rtlCol="0" anchor="t"/>
          <a:lstStyle/>
          <a:p>
            <a:pPr algn="ctr" indent="0" marL="0">
              <a:lnSpc>
                <a:spcPts val="4400"/>
              </a:lnSpc>
              <a:buNone/>
            </a:pPr>
            <a:r>
              <a:rPr lang="en-US" sz="4400" b="1" dirty="0">
                <a:solidFill>
                  <a:srgbClr val="000000"/>
                </a:solidFill>
                <a:latin typeface="Inter Bold" pitchFamily="34" charset="0"/>
                <a:ea typeface="Inter Bold" pitchFamily="34" charset="-122"/>
                <a:cs typeface="Inter Bold" pitchFamily="34" charset="-120"/>
              </a:rPr>
              <a:t>&lt;500ms</a:t>
            </a:r>
            <a:endParaRPr lang="en-US" sz="4400" dirty="0"/>
          </a:p>
        </p:txBody>
      </p:sp>
      <p:sp>
        <p:nvSpPr>
          <p:cNvPr id="8" name="Text 5"/>
          <p:cNvSpPr/>
          <p:nvPr/>
        </p:nvSpPr>
        <p:spPr>
          <a:xfrm>
            <a:off x="10948035" y="2469118"/>
            <a:ext cx="2126456" cy="265747"/>
          </a:xfrm>
          <a:prstGeom prst="rect">
            <a:avLst/>
          </a:prstGeom>
          <a:noFill/>
          <a:ln/>
        </p:spPr>
        <p:txBody>
          <a:bodyPr wrap="none" lIns="0" tIns="0" rIns="0" bIns="0" rtlCol="0" anchor="t"/>
          <a:lstStyle/>
          <a:p>
            <a:pPr algn="ctr"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Response Time</a:t>
            </a:r>
            <a:endParaRPr lang="en-US" sz="1650" dirty="0"/>
          </a:p>
        </p:txBody>
      </p:sp>
      <p:sp>
        <p:nvSpPr>
          <p:cNvPr id="9" name="Text 6"/>
          <p:cNvSpPr/>
          <p:nvPr/>
        </p:nvSpPr>
        <p:spPr>
          <a:xfrm>
            <a:off x="10185916" y="2836902"/>
            <a:ext cx="3650694" cy="544354"/>
          </a:xfrm>
          <a:prstGeom prst="rect">
            <a:avLst/>
          </a:prstGeom>
          <a:noFill/>
          <a:ln/>
        </p:spPr>
        <p:txBody>
          <a:bodyPr wrap="square" lIns="0" tIns="0" rIns="0" bIns="0" rtlCol="0" anchor="t"/>
          <a:lstStyle/>
          <a:p>
            <a:pPr algn="ctr" indent="0" marL="0">
              <a:lnSpc>
                <a:spcPts val="2100"/>
              </a:lnSpc>
              <a:buNone/>
            </a:pPr>
            <a:r>
              <a:rPr lang="en-US" sz="1300" dirty="0">
                <a:solidFill>
                  <a:srgbClr val="000000"/>
                </a:solidFill>
                <a:latin typeface="Inter" pitchFamily="34" charset="0"/>
                <a:ea typeface="Inter" pitchFamily="34" charset="-122"/>
                <a:cs typeface="Inter" pitchFamily="34" charset="-120"/>
              </a:rPr>
              <a:t>Optimal API response time for smooth user experience</a:t>
            </a:r>
            <a:endParaRPr lang="en-US" sz="1300" dirty="0"/>
          </a:p>
        </p:txBody>
      </p:sp>
      <p:sp>
        <p:nvSpPr>
          <p:cNvPr id="10" name="Text 7"/>
          <p:cNvSpPr/>
          <p:nvPr/>
        </p:nvSpPr>
        <p:spPr>
          <a:xfrm>
            <a:off x="8233053" y="3976568"/>
            <a:ext cx="3650575" cy="561380"/>
          </a:xfrm>
          <a:prstGeom prst="rect">
            <a:avLst/>
          </a:prstGeom>
          <a:noFill/>
          <a:ln/>
        </p:spPr>
        <p:txBody>
          <a:bodyPr wrap="none" lIns="0" tIns="0" rIns="0" bIns="0" rtlCol="0" anchor="t"/>
          <a:lstStyle/>
          <a:p>
            <a:pPr algn="ctr" indent="0" marL="0">
              <a:lnSpc>
                <a:spcPts val="4400"/>
              </a:lnSpc>
              <a:buNone/>
            </a:pPr>
            <a:r>
              <a:rPr lang="en-US" sz="4400" b="1" dirty="0">
                <a:solidFill>
                  <a:srgbClr val="000000"/>
                </a:solidFill>
                <a:latin typeface="Inter Bold" pitchFamily="34" charset="0"/>
                <a:ea typeface="Inter Bold" pitchFamily="34" charset="-122"/>
                <a:cs typeface="Inter Bold" pitchFamily="34" charset="-120"/>
              </a:rPr>
              <a:t>&lt;1%</a:t>
            </a:r>
            <a:endParaRPr lang="en-US" sz="4400" dirty="0"/>
          </a:p>
        </p:txBody>
      </p:sp>
      <p:sp>
        <p:nvSpPr>
          <p:cNvPr id="11" name="Text 8"/>
          <p:cNvSpPr/>
          <p:nvPr/>
        </p:nvSpPr>
        <p:spPr>
          <a:xfrm>
            <a:off x="8995053" y="4750475"/>
            <a:ext cx="2126456" cy="265747"/>
          </a:xfrm>
          <a:prstGeom prst="rect">
            <a:avLst/>
          </a:prstGeom>
          <a:noFill/>
          <a:ln/>
        </p:spPr>
        <p:txBody>
          <a:bodyPr wrap="none" lIns="0" tIns="0" rIns="0" bIns="0" rtlCol="0" anchor="t"/>
          <a:lstStyle/>
          <a:p>
            <a:pPr algn="ctr"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Error Rate</a:t>
            </a:r>
            <a:endParaRPr lang="en-US" sz="1650" dirty="0"/>
          </a:p>
        </p:txBody>
      </p:sp>
      <p:sp>
        <p:nvSpPr>
          <p:cNvPr id="12" name="Text 9"/>
          <p:cNvSpPr/>
          <p:nvPr/>
        </p:nvSpPr>
        <p:spPr>
          <a:xfrm>
            <a:off x="8233053" y="5118259"/>
            <a:ext cx="3650575" cy="272177"/>
          </a:xfrm>
          <a:prstGeom prst="rect">
            <a:avLst/>
          </a:prstGeom>
          <a:noFill/>
          <a:ln/>
        </p:spPr>
        <p:txBody>
          <a:bodyPr wrap="none" lIns="0" tIns="0" rIns="0" bIns="0" rtlCol="0" anchor="t"/>
          <a:lstStyle/>
          <a:p>
            <a:pPr algn="ctr" indent="0" marL="0">
              <a:lnSpc>
                <a:spcPts val="2100"/>
              </a:lnSpc>
              <a:buNone/>
            </a:pPr>
            <a:r>
              <a:rPr lang="en-US" sz="1300" dirty="0">
                <a:solidFill>
                  <a:srgbClr val="000000"/>
                </a:solidFill>
                <a:latin typeface="Inter" pitchFamily="34" charset="0"/>
                <a:ea typeface="Inter" pitchFamily="34" charset="-122"/>
                <a:cs typeface="Inter" pitchFamily="34" charset="-120"/>
              </a:rPr>
              <a:t>Acceptable threshold for API request failures</a:t>
            </a:r>
            <a:endParaRPr lang="en-US" sz="1300" dirty="0"/>
          </a:p>
        </p:txBody>
      </p:sp>
      <p:sp>
        <p:nvSpPr>
          <p:cNvPr id="13" name="Text 10"/>
          <p:cNvSpPr/>
          <p:nvPr/>
        </p:nvSpPr>
        <p:spPr>
          <a:xfrm>
            <a:off x="6280190" y="5581769"/>
            <a:ext cx="7556421" cy="816531"/>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Implement comprehensive monitoring and analytics to track API performance, response times, and error rates. Use tools like Firebase Performance Monitoring, New Relic, or custom analytics solutions to identify bottlenecks and optimize your app's performance.</a:t>
            </a:r>
            <a:endParaRPr lang="en-US" sz="1300" dirty="0"/>
          </a:p>
        </p:txBody>
      </p:sp>
      <p:sp>
        <p:nvSpPr>
          <p:cNvPr id="14" name="Text 11"/>
          <p:cNvSpPr/>
          <p:nvPr/>
        </p:nvSpPr>
        <p:spPr>
          <a:xfrm>
            <a:off x="6280190" y="6589633"/>
            <a:ext cx="7556421" cy="816531"/>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ter" pitchFamily="34" charset="0"/>
                <a:ea typeface="Inter" pitchFamily="34" charset="-122"/>
                <a:cs typeface="Inter" pitchFamily="34" charset="-120"/>
              </a:rPr>
              <a:t>Regularly review performance metrics to detect trends and address issues before they impact users. Monitor both client-side and server-side performance to get a complete picture of your application's behavior in real-world conditions.</a:t>
            </a:r>
            <a:endParaRPr lang="en-US" sz="1300" dirty="0"/>
          </a:p>
        </p:txBody>
      </p:sp>
      <p:pic>
        <p:nvPicPr>
          <p:cNvPr id="15" name="Image 1" descr="preencoded.png">    </p:cNvPr>
          <p:cNvPicPr>
            <a:picLocks noChangeAspect="1"/>
          </p:cNvPicPr>
          <p:nvPr/>
        </p:nvPicPr>
        <p:blipFill>
          <a:blip r:embed="rId2"/>
          <a:stretch>
            <a:fillRect/>
          </a:stretch>
        </p:blipFill>
        <p:spPr>
          <a:xfrm>
            <a:off x="13307735" y="228600"/>
            <a:ext cx="1094065" cy="42660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51748"/>
          </a:xfrm>
          <a:prstGeom prst="rect">
            <a:avLst/>
          </a:prstGeom>
        </p:spPr>
      </p:pic>
      <p:sp>
        <p:nvSpPr>
          <p:cNvPr id="3" name="Text 0"/>
          <p:cNvSpPr/>
          <p:nvPr/>
        </p:nvSpPr>
        <p:spPr>
          <a:xfrm>
            <a:off x="793790" y="3223022"/>
            <a:ext cx="6981587"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Key Consideration: Security</a:t>
            </a:r>
            <a:endParaRPr lang="en-US" sz="4000" dirty="0"/>
          </a:p>
        </p:txBody>
      </p:sp>
      <p:sp>
        <p:nvSpPr>
          <p:cNvPr id="4" name="Shape 1"/>
          <p:cNvSpPr/>
          <p:nvPr/>
        </p:nvSpPr>
        <p:spPr>
          <a:xfrm>
            <a:off x="793790" y="4167068"/>
            <a:ext cx="459224" cy="459224"/>
          </a:xfrm>
          <a:prstGeom prst="roundRect">
            <a:avLst>
              <a:gd name="adj" fmla="val 18671"/>
            </a:avLst>
          </a:prstGeom>
          <a:solidFill>
            <a:srgbClr val="FBE1D0"/>
          </a:solidFill>
          <a:ln w="7620">
            <a:solidFill>
              <a:srgbClr val="E1C7B6"/>
            </a:solidFill>
            <a:prstDash val="solid"/>
          </a:ln>
        </p:spPr>
      </p:sp>
      <p:pic>
        <p:nvPicPr>
          <p:cNvPr id="5" name="Image 1" descr="preencoded.png">    </p:cNvPr>
          <p:cNvPicPr>
            <a:picLocks noChangeAspect="1"/>
          </p:cNvPicPr>
          <p:nvPr/>
        </p:nvPicPr>
        <p:blipFill>
          <a:blip r:embed="rId2"/>
          <a:stretch>
            <a:fillRect/>
          </a:stretch>
        </p:blipFill>
        <p:spPr>
          <a:xfrm>
            <a:off x="870287" y="4205288"/>
            <a:ext cx="306110" cy="382667"/>
          </a:xfrm>
          <a:prstGeom prst="rect">
            <a:avLst/>
          </a:prstGeom>
        </p:spPr>
      </p:pic>
      <p:sp>
        <p:nvSpPr>
          <p:cNvPr id="6" name="Text 2"/>
          <p:cNvSpPr/>
          <p:nvPr/>
        </p:nvSpPr>
        <p:spPr>
          <a:xfrm>
            <a:off x="1457087" y="4237196"/>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SSL/TLS Encryption</a:t>
            </a:r>
            <a:endParaRPr lang="en-US" sz="2000" dirty="0"/>
          </a:p>
        </p:txBody>
      </p:sp>
      <p:sp>
        <p:nvSpPr>
          <p:cNvPr id="7" name="Text 3"/>
          <p:cNvSpPr/>
          <p:nvPr/>
        </p:nvSpPr>
        <p:spPr>
          <a:xfrm>
            <a:off x="1457087" y="4678442"/>
            <a:ext cx="5730597"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Always use SSL/TLS to secure communication between your app and server, preventing data interception during transmission.</a:t>
            </a:r>
            <a:endParaRPr lang="en-US" sz="1600" dirty="0"/>
          </a:p>
        </p:txBody>
      </p:sp>
      <p:sp>
        <p:nvSpPr>
          <p:cNvPr id="8" name="Shape 4"/>
          <p:cNvSpPr/>
          <p:nvPr/>
        </p:nvSpPr>
        <p:spPr>
          <a:xfrm>
            <a:off x="7442835" y="4167068"/>
            <a:ext cx="459224" cy="459224"/>
          </a:xfrm>
          <a:prstGeom prst="roundRect">
            <a:avLst>
              <a:gd name="adj" fmla="val 18671"/>
            </a:avLst>
          </a:prstGeom>
          <a:solidFill>
            <a:srgbClr val="FBE1D0"/>
          </a:solidFill>
          <a:ln w="7620">
            <a:solidFill>
              <a:srgbClr val="E1C7B6"/>
            </a:solidFill>
            <a:prstDash val="solid"/>
          </a:ln>
        </p:spPr>
      </p:sp>
      <p:pic>
        <p:nvPicPr>
          <p:cNvPr id="9" name="Image 2" descr="preencoded.png">    </p:cNvPr>
          <p:cNvPicPr>
            <a:picLocks noChangeAspect="1"/>
          </p:cNvPicPr>
          <p:nvPr/>
        </p:nvPicPr>
        <p:blipFill>
          <a:blip r:embed="rId3"/>
          <a:stretch>
            <a:fillRect/>
          </a:stretch>
        </p:blipFill>
        <p:spPr>
          <a:xfrm>
            <a:off x="7519333" y="4205288"/>
            <a:ext cx="306110" cy="382667"/>
          </a:xfrm>
          <a:prstGeom prst="rect">
            <a:avLst/>
          </a:prstGeom>
        </p:spPr>
      </p:pic>
      <p:sp>
        <p:nvSpPr>
          <p:cNvPr id="10" name="Text 5"/>
          <p:cNvSpPr/>
          <p:nvPr/>
        </p:nvSpPr>
        <p:spPr>
          <a:xfrm>
            <a:off x="8106132" y="4237196"/>
            <a:ext cx="3016210"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Authentication Methods</a:t>
            </a:r>
            <a:endParaRPr lang="en-US" sz="2000" dirty="0"/>
          </a:p>
        </p:txBody>
      </p:sp>
      <p:sp>
        <p:nvSpPr>
          <p:cNvPr id="11" name="Text 6"/>
          <p:cNvSpPr/>
          <p:nvPr/>
        </p:nvSpPr>
        <p:spPr>
          <a:xfrm>
            <a:off x="8106132" y="4678442"/>
            <a:ext cx="5730597"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Implement strong authentication like OAuth 2.0 or JWT to ensure only authorized users can access your data.</a:t>
            </a:r>
            <a:endParaRPr lang="en-US" sz="1600" dirty="0"/>
          </a:p>
        </p:txBody>
      </p:sp>
      <p:sp>
        <p:nvSpPr>
          <p:cNvPr id="12" name="Shape 7"/>
          <p:cNvSpPr/>
          <p:nvPr/>
        </p:nvSpPr>
        <p:spPr>
          <a:xfrm>
            <a:off x="793790" y="6066830"/>
            <a:ext cx="459224" cy="459224"/>
          </a:xfrm>
          <a:prstGeom prst="roundRect">
            <a:avLst>
              <a:gd name="adj" fmla="val 18671"/>
            </a:avLst>
          </a:prstGeom>
          <a:solidFill>
            <a:srgbClr val="FBE1D0"/>
          </a:solidFill>
          <a:ln w="7620">
            <a:solidFill>
              <a:srgbClr val="E1C7B6"/>
            </a:solidFill>
            <a:prstDash val="solid"/>
          </a:ln>
        </p:spPr>
      </p:sp>
      <p:pic>
        <p:nvPicPr>
          <p:cNvPr id="13" name="Image 3" descr="preencoded.png">    </p:cNvPr>
          <p:cNvPicPr>
            <a:picLocks noChangeAspect="1"/>
          </p:cNvPicPr>
          <p:nvPr/>
        </p:nvPicPr>
        <p:blipFill>
          <a:blip r:embed="rId4"/>
          <a:stretch>
            <a:fillRect/>
          </a:stretch>
        </p:blipFill>
        <p:spPr>
          <a:xfrm>
            <a:off x="870287" y="6105049"/>
            <a:ext cx="306110" cy="382667"/>
          </a:xfrm>
          <a:prstGeom prst="rect">
            <a:avLst/>
          </a:prstGeom>
        </p:spPr>
      </p:pic>
      <p:sp>
        <p:nvSpPr>
          <p:cNvPr id="14" name="Text 8"/>
          <p:cNvSpPr/>
          <p:nvPr/>
        </p:nvSpPr>
        <p:spPr>
          <a:xfrm>
            <a:off x="1457087" y="6136957"/>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Data Protection</a:t>
            </a:r>
            <a:endParaRPr lang="en-US" sz="2000" dirty="0"/>
          </a:p>
        </p:txBody>
      </p:sp>
      <p:sp>
        <p:nvSpPr>
          <p:cNvPr id="15" name="Text 9"/>
          <p:cNvSpPr/>
          <p:nvPr/>
        </p:nvSpPr>
        <p:spPr>
          <a:xfrm>
            <a:off x="1457087" y="6578203"/>
            <a:ext cx="5730597"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Apply encryption to sensitive data both in transit and at rest, and implement proper access controls at the database level.</a:t>
            </a:r>
            <a:endParaRPr lang="en-US" sz="1600" dirty="0"/>
          </a:p>
        </p:txBody>
      </p:sp>
      <p:sp>
        <p:nvSpPr>
          <p:cNvPr id="16" name="Shape 10"/>
          <p:cNvSpPr/>
          <p:nvPr/>
        </p:nvSpPr>
        <p:spPr>
          <a:xfrm>
            <a:off x="7442835" y="6066830"/>
            <a:ext cx="459224" cy="459224"/>
          </a:xfrm>
          <a:prstGeom prst="roundRect">
            <a:avLst>
              <a:gd name="adj" fmla="val 18671"/>
            </a:avLst>
          </a:prstGeom>
          <a:solidFill>
            <a:srgbClr val="FBE1D0"/>
          </a:solidFill>
          <a:ln w="7620">
            <a:solidFill>
              <a:srgbClr val="E1C7B6"/>
            </a:solidFill>
            <a:prstDash val="solid"/>
          </a:ln>
        </p:spPr>
      </p:sp>
      <p:pic>
        <p:nvPicPr>
          <p:cNvPr id="17" name="Image 4" descr="preencoded.png">    </p:cNvPr>
          <p:cNvPicPr>
            <a:picLocks noChangeAspect="1"/>
          </p:cNvPicPr>
          <p:nvPr/>
        </p:nvPicPr>
        <p:blipFill>
          <a:blip r:embed="rId5"/>
          <a:stretch>
            <a:fillRect/>
          </a:stretch>
        </p:blipFill>
        <p:spPr>
          <a:xfrm>
            <a:off x="7519333" y="6105049"/>
            <a:ext cx="306110" cy="382667"/>
          </a:xfrm>
          <a:prstGeom prst="rect">
            <a:avLst/>
          </a:prstGeom>
        </p:spPr>
      </p:pic>
      <p:sp>
        <p:nvSpPr>
          <p:cNvPr id="18" name="Text 11"/>
          <p:cNvSpPr/>
          <p:nvPr/>
        </p:nvSpPr>
        <p:spPr>
          <a:xfrm>
            <a:off x="8106132" y="6136957"/>
            <a:ext cx="2945844"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Regular Security Audits</a:t>
            </a:r>
            <a:endParaRPr lang="en-US" sz="2000" dirty="0"/>
          </a:p>
        </p:txBody>
      </p:sp>
      <p:sp>
        <p:nvSpPr>
          <p:cNvPr id="19" name="Text 12"/>
          <p:cNvSpPr/>
          <p:nvPr/>
        </p:nvSpPr>
        <p:spPr>
          <a:xfrm>
            <a:off x="8106132" y="6578203"/>
            <a:ext cx="5730597"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Conduct periodic security reviews and penetration testing to identify and address vulnerabilities.</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068110"/>
            <a:ext cx="7216735"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Key Consideration: Performance</a:t>
            </a:r>
            <a:endParaRPr lang="en-US" sz="3550" dirty="0"/>
          </a:p>
        </p:txBody>
      </p:sp>
      <p:sp>
        <p:nvSpPr>
          <p:cNvPr id="3" name="Shape 1"/>
          <p:cNvSpPr/>
          <p:nvPr/>
        </p:nvSpPr>
        <p:spPr>
          <a:xfrm>
            <a:off x="793790" y="1997988"/>
            <a:ext cx="408265" cy="408265"/>
          </a:xfrm>
          <a:prstGeom prst="roundRect">
            <a:avLst>
              <a:gd name="adj" fmla="val 18668"/>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861774" y="2031980"/>
            <a:ext cx="272177" cy="340162"/>
          </a:xfrm>
          <a:prstGeom prst="rect">
            <a:avLst/>
          </a:prstGeom>
        </p:spPr>
      </p:pic>
      <p:sp>
        <p:nvSpPr>
          <p:cNvPr id="5" name="Text 2"/>
          <p:cNvSpPr/>
          <p:nvPr/>
        </p:nvSpPr>
        <p:spPr>
          <a:xfrm>
            <a:off x="1383506" y="2060258"/>
            <a:ext cx="2891552"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Optimize Query Efficiency</a:t>
            </a:r>
            <a:endParaRPr lang="en-US" sz="1750" dirty="0"/>
          </a:p>
        </p:txBody>
      </p:sp>
      <p:sp>
        <p:nvSpPr>
          <p:cNvPr id="6" name="Text 3"/>
          <p:cNvSpPr/>
          <p:nvPr/>
        </p:nvSpPr>
        <p:spPr>
          <a:xfrm>
            <a:off x="1383506" y="2452568"/>
            <a:ext cx="5818346"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Design efficient database queries that minimize data transfer by requesting only necessary information. Consider pagination or cursor-based approaches for large datasets to reduce load times.</a:t>
            </a:r>
            <a:endParaRPr lang="en-US" sz="1400" dirty="0"/>
          </a:p>
        </p:txBody>
      </p:sp>
      <p:sp>
        <p:nvSpPr>
          <p:cNvPr id="7" name="Shape 4"/>
          <p:cNvSpPr/>
          <p:nvPr/>
        </p:nvSpPr>
        <p:spPr>
          <a:xfrm>
            <a:off x="7428667" y="1997988"/>
            <a:ext cx="408265" cy="408265"/>
          </a:xfrm>
          <a:prstGeom prst="roundRect">
            <a:avLst>
              <a:gd name="adj" fmla="val 18668"/>
            </a:avLst>
          </a:prstGeom>
          <a:solidFill>
            <a:srgbClr val="FBE1D0"/>
          </a:solidFill>
          <a:ln w="7620">
            <a:solidFill>
              <a:srgbClr val="E1C7B6"/>
            </a:solidFill>
            <a:prstDash val="solid"/>
          </a:ln>
        </p:spPr>
      </p:sp>
      <p:pic>
        <p:nvPicPr>
          <p:cNvPr id="8" name="Image 1" descr="preencoded.png">    </p:cNvPr>
          <p:cNvPicPr>
            <a:picLocks noChangeAspect="1"/>
          </p:cNvPicPr>
          <p:nvPr/>
        </p:nvPicPr>
        <p:blipFill>
          <a:blip r:embed="rId2"/>
          <a:stretch>
            <a:fillRect/>
          </a:stretch>
        </p:blipFill>
        <p:spPr>
          <a:xfrm>
            <a:off x="7496651" y="2031980"/>
            <a:ext cx="272177" cy="340162"/>
          </a:xfrm>
          <a:prstGeom prst="rect">
            <a:avLst/>
          </a:prstGeom>
        </p:spPr>
      </p:pic>
      <p:sp>
        <p:nvSpPr>
          <p:cNvPr id="9" name="Text 5"/>
          <p:cNvSpPr/>
          <p:nvPr/>
        </p:nvSpPr>
        <p:spPr>
          <a:xfrm>
            <a:off x="8018383" y="2060258"/>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Network Bandwidth</a:t>
            </a:r>
            <a:endParaRPr lang="en-US" sz="1750" dirty="0"/>
          </a:p>
        </p:txBody>
      </p:sp>
      <p:sp>
        <p:nvSpPr>
          <p:cNvPr id="10" name="Text 6"/>
          <p:cNvSpPr/>
          <p:nvPr/>
        </p:nvSpPr>
        <p:spPr>
          <a:xfrm>
            <a:off x="8018383" y="2452568"/>
            <a:ext cx="5818346"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Implement data compression techniques to reduce payload size by up to 70%. Consider binary formats like Protocol Buffers for efficiency over JSON when transferring large amounts of data.</a:t>
            </a:r>
            <a:endParaRPr lang="en-US" sz="1400" dirty="0"/>
          </a:p>
        </p:txBody>
      </p:sp>
      <p:sp>
        <p:nvSpPr>
          <p:cNvPr id="11" name="Shape 7"/>
          <p:cNvSpPr/>
          <p:nvPr/>
        </p:nvSpPr>
        <p:spPr>
          <a:xfrm>
            <a:off x="793790" y="3686294"/>
            <a:ext cx="408265" cy="408265"/>
          </a:xfrm>
          <a:prstGeom prst="roundRect">
            <a:avLst>
              <a:gd name="adj" fmla="val 18668"/>
            </a:avLst>
          </a:prstGeom>
          <a:solidFill>
            <a:srgbClr val="FBE1D0"/>
          </a:solidFill>
          <a:ln w="7620">
            <a:solidFill>
              <a:srgbClr val="E1C7B6"/>
            </a:solidFill>
            <a:prstDash val="solid"/>
          </a:ln>
        </p:spPr>
      </p:sp>
      <p:pic>
        <p:nvPicPr>
          <p:cNvPr id="12" name="Image 2" descr="preencoded.png">    </p:cNvPr>
          <p:cNvPicPr>
            <a:picLocks noChangeAspect="1"/>
          </p:cNvPicPr>
          <p:nvPr/>
        </p:nvPicPr>
        <p:blipFill>
          <a:blip r:embed="rId3"/>
          <a:stretch>
            <a:fillRect/>
          </a:stretch>
        </p:blipFill>
        <p:spPr>
          <a:xfrm>
            <a:off x="861774" y="3720286"/>
            <a:ext cx="272177" cy="340162"/>
          </a:xfrm>
          <a:prstGeom prst="rect">
            <a:avLst/>
          </a:prstGeom>
        </p:spPr>
      </p:pic>
      <p:sp>
        <p:nvSpPr>
          <p:cNvPr id="13" name="Text 8"/>
          <p:cNvSpPr/>
          <p:nvPr/>
        </p:nvSpPr>
        <p:spPr>
          <a:xfrm>
            <a:off x="1383506" y="3748564"/>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Battery Impact</a:t>
            </a:r>
            <a:endParaRPr lang="en-US" sz="1750" dirty="0"/>
          </a:p>
        </p:txBody>
      </p:sp>
      <p:sp>
        <p:nvSpPr>
          <p:cNvPr id="14" name="Text 9"/>
          <p:cNvSpPr/>
          <p:nvPr/>
        </p:nvSpPr>
        <p:spPr>
          <a:xfrm>
            <a:off x="1383506" y="4140875"/>
            <a:ext cx="5818346"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Minimize constant polling by implementing batch operations and optimizing synchronization intervals. Balance real-time requirements with energy efficiency to preserve device battery life.</a:t>
            </a:r>
            <a:endParaRPr lang="en-US" sz="1400" dirty="0"/>
          </a:p>
        </p:txBody>
      </p:sp>
      <p:sp>
        <p:nvSpPr>
          <p:cNvPr id="15" name="Shape 10"/>
          <p:cNvSpPr/>
          <p:nvPr/>
        </p:nvSpPr>
        <p:spPr>
          <a:xfrm>
            <a:off x="7428667" y="3686294"/>
            <a:ext cx="408265" cy="408265"/>
          </a:xfrm>
          <a:prstGeom prst="roundRect">
            <a:avLst>
              <a:gd name="adj" fmla="val 18668"/>
            </a:avLst>
          </a:prstGeom>
          <a:solidFill>
            <a:srgbClr val="FBE1D0"/>
          </a:solidFill>
          <a:ln w="7620">
            <a:solidFill>
              <a:srgbClr val="E1C7B6"/>
            </a:solidFill>
            <a:prstDash val="solid"/>
          </a:ln>
        </p:spPr>
      </p:sp>
      <p:pic>
        <p:nvPicPr>
          <p:cNvPr id="16" name="Image 3" descr="preencoded.png">    </p:cNvPr>
          <p:cNvPicPr>
            <a:picLocks noChangeAspect="1"/>
          </p:cNvPicPr>
          <p:nvPr/>
        </p:nvPicPr>
        <p:blipFill>
          <a:blip r:embed="rId4"/>
          <a:stretch>
            <a:fillRect/>
          </a:stretch>
        </p:blipFill>
        <p:spPr>
          <a:xfrm>
            <a:off x="7496651" y="3720286"/>
            <a:ext cx="272177" cy="340162"/>
          </a:xfrm>
          <a:prstGeom prst="rect">
            <a:avLst/>
          </a:prstGeom>
        </p:spPr>
      </p:pic>
      <p:sp>
        <p:nvSpPr>
          <p:cNvPr id="17" name="Text 11"/>
          <p:cNvSpPr/>
          <p:nvPr/>
        </p:nvSpPr>
        <p:spPr>
          <a:xfrm>
            <a:off x="8018383" y="3748564"/>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Caching Strategy</a:t>
            </a:r>
            <a:endParaRPr lang="en-US" sz="1750" dirty="0"/>
          </a:p>
        </p:txBody>
      </p:sp>
      <p:sp>
        <p:nvSpPr>
          <p:cNvPr id="18" name="Text 12"/>
          <p:cNvSpPr/>
          <p:nvPr/>
        </p:nvSpPr>
        <p:spPr>
          <a:xfrm>
            <a:off x="8018383" y="4140875"/>
            <a:ext cx="5818346"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Implement a robust caching layer to reduce database calls and improve response times. Use a combination of memory, disk, and HTTP caching with appropriate invalidation policies.</a:t>
            </a:r>
            <a:endParaRPr lang="en-US" sz="1400" dirty="0"/>
          </a:p>
        </p:txBody>
      </p:sp>
      <p:sp>
        <p:nvSpPr>
          <p:cNvPr id="19" name="Text 13"/>
          <p:cNvSpPr/>
          <p:nvPr/>
        </p:nvSpPr>
        <p:spPr>
          <a:xfrm>
            <a:off x="793790" y="5215771"/>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Optimizing performance is essential for delivering a seamless user experience. Efficient API design significantly reduces response times and eliminates communication bottlenecks between your app and remote databases. Strategic local caching of frequently accessed data dramatically improves app responsiveness by minimizing unnecessary network requests.</a:t>
            </a:r>
            <a:endParaRPr lang="en-US" sz="1400" dirty="0"/>
          </a:p>
        </p:txBody>
      </p:sp>
      <p:sp>
        <p:nvSpPr>
          <p:cNvPr id="20" name="Text 14"/>
          <p:cNvSpPr/>
          <p:nvPr/>
        </p:nvSpPr>
        <p:spPr>
          <a:xfrm>
            <a:off x="793790" y="6290667"/>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Implement advanced techniques like request batching to consolidate multiple API calls into single transactions, data compression to minimize payload sizes, and comprehensive image optimization to accelerate loading in media-rich applications. When applied systematically, these performance strategies transform your mobile application into a responsive, efficient system that users will appreciate.</a:t>
            </a:r>
            <a:endParaRPr lang="en-US" sz="1400" dirty="0"/>
          </a:p>
        </p:txBody>
      </p:sp>
      <p:pic>
        <p:nvPicPr>
          <p:cNvPr id="21" name="Image 4" descr="preencoded.png">    </p:cNvPr>
          <p:cNvPicPr>
            <a:picLocks noChangeAspect="1"/>
          </p:cNvPicPr>
          <p:nvPr/>
        </p:nvPicPr>
        <p:blipFill>
          <a:blip r:embed="rId5"/>
          <a:stretch>
            <a:fillRect/>
          </a:stretch>
        </p:blipFill>
        <p:spPr>
          <a:xfrm>
            <a:off x="13307735" y="228600"/>
            <a:ext cx="1094065" cy="426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62099"/>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Why Connect Mobile Apps to Remote Databases?</a:t>
            </a:r>
            <a:endParaRPr lang="en-US" sz="4450" dirty="0"/>
          </a:p>
        </p:txBody>
      </p:sp>
      <p:sp>
        <p:nvSpPr>
          <p:cNvPr id="4" name="Shape 1"/>
          <p:cNvSpPr/>
          <p:nvPr/>
        </p:nvSpPr>
        <p:spPr>
          <a:xfrm>
            <a:off x="793790" y="5219819"/>
            <a:ext cx="510302" cy="510302"/>
          </a:xfrm>
          <a:prstGeom prst="roundRect">
            <a:avLst>
              <a:gd name="adj" fmla="val 18669"/>
            </a:avLst>
          </a:prstGeom>
          <a:solidFill>
            <a:srgbClr val="FBE1D0"/>
          </a:solidFill>
          <a:ln w="7620">
            <a:solidFill>
              <a:srgbClr val="E1C7B6"/>
            </a:solidFill>
            <a:prstDash val="solid"/>
          </a:ln>
        </p:spPr>
      </p:sp>
      <p:pic>
        <p:nvPicPr>
          <p:cNvPr id="5" name="Image 1" descr="preencoded.png">    </p:cNvPr>
          <p:cNvPicPr>
            <a:picLocks noChangeAspect="1"/>
          </p:cNvPicPr>
          <p:nvPr/>
        </p:nvPicPr>
        <p:blipFill>
          <a:blip r:embed="rId2"/>
          <a:stretch>
            <a:fillRect/>
          </a:stretch>
        </p:blipFill>
        <p:spPr>
          <a:xfrm>
            <a:off x="878860" y="5262324"/>
            <a:ext cx="340162" cy="425291"/>
          </a:xfrm>
          <a:prstGeom prst="rect">
            <a:avLst/>
          </a:prstGeom>
        </p:spPr>
      </p:pic>
      <p:sp>
        <p:nvSpPr>
          <p:cNvPr id="6" name="Text 2"/>
          <p:cNvSpPr/>
          <p:nvPr/>
        </p:nvSpPr>
        <p:spPr>
          <a:xfrm>
            <a:off x="1530906" y="5297686"/>
            <a:ext cx="295536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Efficient Data Access</a:t>
            </a:r>
            <a:endParaRPr lang="en-US" sz="2200" dirty="0"/>
          </a:p>
        </p:txBody>
      </p:sp>
      <p:sp>
        <p:nvSpPr>
          <p:cNvPr id="7" name="Text 3"/>
          <p:cNvSpPr/>
          <p:nvPr/>
        </p:nvSpPr>
        <p:spPr>
          <a:xfrm>
            <a:off x="1530906" y="5788104"/>
            <a:ext cx="3421499"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Mobile apps connect to remote databases to efficiently access, store, and manage data without consuming excessive device storage.</a:t>
            </a:r>
            <a:endParaRPr lang="en-US" sz="1750" dirty="0"/>
          </a:p>
        </p:txBody>
      </p:sp>
      <p:sp>
        <p:nvSpPr>
          <p:cNvPr id="8" name="Shape 4"/>
          <p:cNvSpPr/>
          <p:nvPr/>
        </p:nvSpPr>
        <p:spPr>
          <a:xfrm>
            <a:off x="5235893" y="5219819"/>
            <a:ext cx="510302" cy="510302"/>
          </a:xfrm>
          <a:prstGeom prst="roundRect">
            <a:avLst>
              <a:gd name="adj" fmla="val 18669"/>
            </a:avLst>
          </a:prstGeom>
          <a:solidFill>
            <a:srgbClr val="FBE1D0"/>
          </a:solidFill>
          <a:ln w="7620">
            <a:solidFill>
              <a:srgbClr val="E1C7B6"/>
            </a:solidFill>
            <a:prstDash val="solid"/>
          </a:ln>
        </p:spPr>
      </p:sp>
      <p:pic>
        <p:nvPicPr>
          <p:cNvPr id="9" name="Image 2" descr="preencoded.png">    </p:cNvPr>
          <p:cNvPicPr>
            <a:picLocks noChangeAspect="1"/>
          </p:cNvPicPr>
          <p:nvPr/>
        </p:nvPicPr>
        <p:blipFill>
          <a:blip r:embed="rId3"/>
          <a:stretch>
            <a:fillRect/>
          </a:stretch>
        </p:blipFill>
        <p:spPr>
          <a:xfrm>
            <a:off x="5320963" y="5262324"/>
            <a:ext cx="340162" cy="425291"/>
          </a:xfrm>
          <a:prstGeom prst="rect">
            <a:avLst/>
          </a:prstGeom>
        </p:spPr>
      </p:pic>
      <p:sp>
        <p:nvSpPr>
          <p:cNvPr id="10" name="Text 5"/>
          <p:cNvSpPr/>
          <p:nvPr/>
        </p:nvSpPr>
        <p:spPr>
          <a:xfrm>
            <a:off x="5973008" y="529768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Real-Time Updates</a:t>
            </a:r>
            <a:endParaRPr lang="en-US" sz="2200" dirty="0"/>
          </a:p>
        </p:txBody>
      </p:sp>
      <p:sp>
        <p:nvSpPr>
          <p:cNvPr id="11" name="Text 6"/>
          <p:cNvSpPr/>
          <p:nvPr/>
        </p:nvSpPr>
        <p:spPr>
          <a:xfrm>
            <a:off x="5973008" y="5788104"/>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Remote connections ensure users always receive the most current information without manual refreshing.</a:t>
            </a:r>
            <a:endParaRPr lang="en-US" sz="1750" dirty="0"/>
          </a:p>
        </p:txBody>
      </p:sp>
      <p:sp>
        <p:nvSpPr>
          <p:cNvPr id="12" name="Shape 7"/>
          <p:cNvSpPr/>
          <p:nvPr/>
        </p:nvSpPr>
        <p:spPr>
          <a:xfrm>
            <a:off x="9677995" y="5219819"/>
            <a:ext cx="510302" cy="510302"/>
          </a:xfrm>
          <a:prstGeom prst="roundRect">
            <a:avLst>
              <a:gd name="adj" fmla="val 18669"/>
            </a:avLst>
          </a:prstGeom>
          <a:solidFill>
            <a:srgbClr val="FBE1D0"/>
          </a:solidFill>
          <a:ln w="7620">
            <a:solidFill>
              <a:srgbClr val="E1C7B6"/>
            </a:solidFill>
            <a:prstDash val="solid"/>
          </a:ln>
        </p:spPr>
      </p:sp>
      <p:pic>
        <p:nvPicPr>
          <p:cNvPr id="13" name="Image 3" descr="preencoded.png">    </p:cNvPr>
          <p:cNvPicPr>
            <a:picLocks noChangeAspect="1"/>
          </p:cNvPicPr>
          <p:nvPr/>
        </p:nvPicPr>
        <p:blipFill>
          <a:blip r:embed="rId4"/>
          <a:stretch>
            <a:fillRect/>
          </a:stretch>
        </p:blipFill>
        <p:spPr>
          <a:xfrm>
            <a:off x="9763065" y="5262324"/>
            <a:ext cx="340162" cy="425291"/>
          </a:xfrm>
          <a:prstGeom prst="rect">
            <a:avLst/>
          </a:prstGeom>
        </p:spPr>
      </p:pic>
      <p:sp>
        <p:nvSpPr>
          <p:cNvPr id="14" name="Text 8"/>
          <p:cNvSpPr/>
          <p:nvPr/>
        </p:nvSpPr>
        <p:spPr>
          <a:xfrm>
            <a:off x="10415111" y="5297686"/>
            <a:ext cx="328814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Optimized Performance</a:t>
            </a:r>
            <a:endParaRPr lang="en-US" sz="2200" dirty="0"/>
          </a:p>
        </p:txBody>
      </p:sp>
      <p:sp>
        <p:nvSpPr>
          <p:cNvPr id="15" name="Text 9"/>
          <p:cNvSpPr/>
          <p:nvPr/>
        </p:nvSpPr>
        <p:spPr>
          <a:xfrm>
            <a:off x="10415111" y="5788104"/>
            <a:ext cx="3421499"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Apps retrieve only necessary information from remote databases, ensuring smooth performance even with large datasets.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68906" y="604123"/>
            <a:ext cx="7651552" cy="652224"/>
          </a:xfrm>
          <a:prstGeom prst="rect">
            <a:avLst/>
          </a:prstGeom>
          <a:noFill/>
          <a:ln/>
        </p:spPr>
        <p:txBody>
          <a:bodyPr wrap="none" lIns="0" tIns="0" rIns="0" bIns="0" rtlCol="0" anchor="t"/>
          <a:lstStyle/>
          <a:p>
            <a:pPr algn="l" indent="0" marL="0">
              <a:lnSpc>
                <a:spcPts val="5100"/>
              </a:lnSpc>
              <a:buNone/>
            </a:pPr>
            <a:r>
              <a:rPr lang="en-US" sz="4100" b="1" dirty="0">
                <a:solidFill>
                  <a:srgbClr val="000000"/>
                </a:solidFill>
                <a:latin typeface="Inter Bold" pitchFamily="34" charset="0"/>
                <a:ea typeface="Inter Bold" pitchFamily="34" charset="-122"/>
                <a:cs typeface="Inter Bold" pitchFamily="34" charset="-120"/>
              </a:rPr>
              <a:t>Key Consideration: Scalability</a:t>
            </a:r>
            <a:endParaRPr lang="en-US" sz="4100" dirty="0"/>
          </a:p>
        </p:txBody>
      </p:sp>
      <p:sp>
        <p:nvSpPr>
          <p:cNvPr id="3" name="Shape 1"/>
          <p:cNvSpPr/>
          <p:nvPr/>
        </p:nvSpPr>
        <p:spPr>
          <a:xfrm>
            <a:off x="768906" y="1673781"/>
            <a:ext cx="2182058" cy="1202412"/>
          </a:xfrm>
          <a:prstGeom prst="roundRect">
            <a:avLst>
              <a:gd name="adj" fmla="val 7291"/>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13190" y="2091571"/>
            <a:ext cx="293489" cy="366832"/>
          </a:xfrm>
          <a:prstGeom prst="rect">
            <a:avLst/>
          </a:prstGeom>
        </p:spPr>
      </p:pic>
      <p:sp>
        <p:nvSpPr>
          <p:cNvPr id="5" name="Text 2"/>
          <p:cNvSpPr/>
          <p:nvPr/>
        </p:nvSpPr>
        <p:spPr>
          <a:xfrm>
            <a:off x="3159681" y="1882497"/>
            <a:ext cx="2777966" cy="325993"/>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Inter Bold" pitchFamily="34" charset="0"/>
                <a:ea typeface="Inter Bold" pitchFamily="34" charset="-122"/>
                <a:cs typeface="Inter Bold" pitchFamily="34" charset="-120"/>
              </a:rPr>
              <a:t>Infrastructure Scaling</a:t>
            </a:r>
            <a:endParaRPr lang="en-US" sz="2050" dirty="0"/>
          </a:p>
        </p:txBody>
      </p:sp>
      <p:sp>
        <p:nvSpPr>
          <p:cNvPr id="6" name="Text 3"/>
          <p:cNvSpPr/>
          <p:nvPr/>
        </p:nvSpPr>
        <p:spPr>
          <a:xfrm>
            <a:off x="3159681" y="2333625"/>
            <a:ext cx="3469958" cy="333851"/>
          </a:xfrm>
          <a:prstGeom prst="rect">
            <a:avLst/>
          </a:prstGeom>
          <a:noFill/>
          <a:ln/>
        </p:spPr>
        <p:txBody>
          <a:bodyPr wrap="none" lIns="0" tIns="0" rIns="0" bIns="0" rtlCol="0" anchor="t"/>
          <a:lstStyle/>
          <a:p>
            <a:pPr algn="l" indent="0" marL="0">
              <a:lnSpc>
                <a:spcPts val="2600"/>
              </a:lnSpc>
              <a:buNone/>
            </a:pPr>
            <a:r>
              <a:rPr lang="en-US" sz="1600" dirty="0">
                <a:solidFill>
                  <a:srgbClr val="000000"/>
                </a:solidFill>
                <a:latin typeface="Inter" pitchFamily="34" charset="0"/>
                <a:ea typeface="Inter" pitchFamily="34" charset="-122"/>
                <a:cs typeface="Inter" pitchFamily="34" charset="-120"/>
              </a:rPr>
              <a:t>Ability to handle growing user base</a:t>
            </a:r>
            <a:endParaRPr lang="en-US" sz="1600" dirty="0"/>
          </a:p>
        </p:txBody>
      </p:sp>
      <p:sp>
        <p:nvSpPr>
          <p:cNvPr id="7" name="Shape 4"/>
          <p:cNvSpPr/>
          <p:nvPr/>
        </p:nvSpPr>
        <p:spPr>
          <a:xfrm>
            <a:off x="3055263" y="2866668"/>
            <a:ext cx="10701933" cy="11430"/>
          </a:xfrm>
          <a:prstGeom prst="roundRect">
            <a:avLst>
              <a:gd name="adj" fmla="val 766958"/>
            </a:avLst>
          </a:prstGeom>
          <a:solidFill>
            <a:srgbClr val="E1C7B6"/>
          </a:solidFill>
          <a:ln/>
        </p:spPr>
      </p:sp>
      <p:sp>
        <p:nvSpPr>
          <p:cNvPr id="8" name="Shape 5"/>
          <p:cNvSpPr/>
          <p:nvPr/>
        </p:nvSpPr>
        <p:spPr>
          <a:xfrm>
            <a:off x="768906" y="2980492"/>
            <a:ext cx="4364117" cy="1202412"/>
          </a:xfrm>
          <a:prstGeom prst="roundRect">
            <a:avLst>
              <a:gd name="adj" fmla="val 7291"/>
            </a:avLst>
          </a:prstGeom>
          <a:solidFill>
            <a:srgbClr val="FBE1D0"/>
          </a:solidFill>
          <a:ln w="7620">
            <a:solidFill>
              <a:srgbClr val="E1C7B6"/>
            </a:solidFill>
            <a:prstDash val="solid"/>
          </a:ln>
        </p:spPr>
      </p:sp>
      <p:sp>
        <p:nvSpPr>
          <p:cNvPr id="9" name="Text 6"/>
          <p:cNvSpPr/>
          <p:nvPr/>
        </p:nvSpPr>
        <p:spPr>
          <a:xfrm>
            <a:off x="2804160" y="3398282"/>
            <a:ext cx="293489" cy="366832"/>
          </a:xfrm>
          <a:prstGeom prst="rect">
            <a:avLst/>
          </a:prstGeom>
          <a:noFill/>
          <a:ln/>
        </p:spPr>
        <p:txBody>
          <a:bodyPr wrap="none" lIns="0" tIns="0" rIns="0" bIns="0" rtlCol="0" anchor="t"/>
          <a:lstStyle/>
          <a:p>
            <a:pPr algn="ctr" indent="0" marL="0">
              <a:lnSpc>
                <a:spcPts val="3650"/>
              </a:lnSpc>
              <a:buNone/>
            </a:pPr>
            <a:r>
              <a:rPr lang="en-US" sz="2300" b="1" dirty="0">
                <a:solidFill>
                  <a:srgbClr val="000000"/>
                </a:solidFill>
                <a:latin typeface="Inter Bold" pitchFamily="34" charset="0"/>
                <a:ea typeface="Inter Bold" pitchFamily="34" charset="-122"/>
                <a:cs typeface="Inter Bold" pitchFamily="34" charset="-120"/>
              </a:rPr>
              <a:t>2</a:t>
            </a:r>
            <a:endParaRPr lang="en-US" sz="2300" dirty="0"/>
          </a:p>
        </p:txBody>
      </p:sp>
      <p:sp>
        <p:nvSpPr>
          <p:cNvPr id="10" name="Text 7"/>
          <p:cNvSpPr/>
          <p:nvPr/>
        </p:nvSpPr>
        <p:spPr>
          <a:xfrm>
            <a:off x="5341739" y="3189208"/>
            <a:ext cx="2864882" cy="325993"/>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Inter Bold" pitchFamily="34" charset="0"/>
                <a:ea typeface="Inter Bold" pitchFamily="34" charset="-122"/>
                <a:cs typeface="Inter Bold" pitchFamily="34" charset="-120"/>
              </a:rPr>
              <a:t>Database Architecture</a:t>
            </a:r>
            <a:endParaRPr lang="en-US" sz="2050" dirty="0"/>
          </a:p>
        </p:txBody>
      </p:sp>
      <p:sp>
        <p:nvSpPr>
          <p:cNvPr id="11" name="Text 8"/>
          <p:cNvSpPr/>
          <p:nvPr/>
        </p:nvSpPr>
        <p:spPr>
          <a:xfrm>
            <a:off x="5341739" y="3640336"/>
            <a:ext cx="3383042" cy="333851"/>
          </a:xfrm>
          <a:prstGeom prst="rect">
            <a:avLst/>
          </a:prstGeom>
          <a:noFill/>
          <a:ln/>
        </p:spPr>
        <p:txBody>
          <a:bodyPr wrap="none" lIns="0" tIns="0" rIns="0" bIns="0" rtlCol="0" anchor="t"/>
          <a:lstStyle/>
          <a:p>
            <a:pPr algn="l" indent="0" marL="0">
              <a:lnSpc>
                <a:spcPts val="2600"/>
              </a:lnSpc>
              <a:buNone/>
            </a:pPr>
            <a:r>
              <a:rPr lang="en-US" sz="1600" dirty="0">
                <a:solidFill>
                  <a:srgbClr val="000000"/>
                </a:solidFill>
                <a:latin typeface="Inter" pitchFamily="34" charset="0"/>
                <a:ea typeface="Inter" pitchFamily="34" charset="-122"/>
                <a:cs typeface="Inter" pitchFamily="34" charset="-120"/>
              </a:rPr>
              <a:t>Efficient data storage and retrieval</a:t>
            </a:r>
            <a:endParaRPr lang="en-US" sz="1600" dirty="0"/>
          </a:p>
        </p:txBody>
      </p:sp>
      <p:sp>
        <p:nvSpPr>
          <p:cNvPr id="12" name="Shape 9"/>
          <p:cNvSpPr/>
          <p:nvPr/>
        </p:nvSpPr>
        <p:spPr>
          <a:xfrm>
            <a:off x="5237321" y="4173379"/>
            <a:ext cx="8519874" cy="11430"/>
          </a:xfrm>
          <a:prstGeom prst="roundRect">
            <a:avLst>
              <a:gd name="adj" fmla="val 766958"/>
            </a:avLst>
          </a:prstGeom>
          <a:solidFill>
            <a:srgbClr val="E1C7B6"/>
          </a:solidFill>
          <a:ln/>
        </p:spPr>
      </p:sp>
      <p:sp>
        <p:nvSpPr>
          <p:cNvPr id="13" name="Shape 10"/>
          <p:cNvSpPr/>
          <p:nvPr/>
        </p:nvSpPr>
        <p:spPr>
          <a:xfrm>
            <a:off x="768906" y="4287203"/>
            <a:ext cx="6546294" cy="1202412"/>
          </a:xfrm>
          <a:prstGeom prst="roundRect">
            <a:avLst>
              <a:gd name="adj" fmla="val 7291"/>
            </a:avLst>
          </a:prstGeom>
          <a:solidFill>
            <a:srgbClr val="FBE1D0"/>
          </a:solidFill>
          <a:ln w="7620">
            <a:solidFill>
              <a:srgbClr val="E1C7B6"/>
            </a:solidFill>
            <a:prstDash val="solid"/>
          </a:ln>
        </p:spPr>
      </p:sp>
      <p:pic>
        <p:nvPicPr>
          <p:cNvPr id="14" name="Image 1" descr="preencoded.png">    </p:cNvPr>
          <p:cNvPicPr>
            <a:picLocks noChangeAspect="1"/>
          </p:cNvPicPr>
          <p:nvPr/>
        </p:nvPicPr>
        <p:blipFill>
          <a:blip r:embed="rId2"/>
          <a:stretch>
            <a:fillRect/>
          </a:stretch>
        </p:blipFill>
        <p:spPr>
          <a:xfrm>
            <a:off x="3895249" y="4704993"/>
            <a:ext cx="293489" cy="366832"/>
          </a:xfrm>
          <a:prstGeom prst="rect">
            <a:avLst/>
          </a:prstGeom>
        </p:spPr>
      </p:pic>
      <p:sp>
        <p:nvSpPr>
          <p:cNvPr id="15" name="Text 11"/>
          <p:cNvSpPr/>
          <p:nvPr/>
        </p:nvSpPr>
        <p:spPr>
          <a:xfrm>
            <a:off x="7523917" y="4495919"/>
            <a:ext cx="2609017" cy="325993"/>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Inter Bold" pitchFamily="34" charset="0"/>
                <a:ea typeface="Inter Bold" pitchFamily="34" charset="-122"/>
                <a:cs typeface="Inter Bold" pitchFamily="34" charset="-120"/>
              </a:rPr>
              <a:t>API Design</a:t>
            </a:r>
            <a:endParaRPr lang="en-US" sz="2050" dirty="0"/>
          </a:p>
        </p:txBody>
      </p:sp>
      <p:sp>
        <p:nvSpPr>
          <p:cNvPr id="16" name="Text 12"/>
          <p:cNvSpPr/>
          <p:nvPr/>
        </p:nvSpPr>
        <p:spPr>
          <a:xfrm>
            <a:off x="7523917" y="4947047"/>
            <a:ext cx="3507462" cy="333851"/>
          </a:xfrm>
          <a:prstGeom prst="rect">
            <a:avLst/>
          </a:prstGeom>
          <a:noFill/>
          <a:ln/>
        </p:spPr>
        <p:txBody>
          <a:bodyPr wrap="none" lIns="0" tIns="0" rIns="0" bIns="0" rtlCol="0" anchor="t"/>
          <a:lstStyle/>
          <a:p>
            <a:pPr algn="l" indent="0" marL="0">
              <a:lnSpc>
                <a:spcPts val="2600"/>
              </a:lnSpc>
              <a:buNone/>
            </a:pPr>
            <a:r>
              <a:rPr lang="en-US" sz="1600" dirty="0">
                <a:solidFill>
                  <a:srgbClr val="000000"/>
                </a:solidFill>
                <a:latin typeface="Inter" pitchFamily="34" charset="0"/>
                <a:ea typeface="Inter" pitchFamily="34" charset="-122"/>
                <a:cs typeface="Inter" pitchFamily="34" charset="-120"/>
              </a:rPr>
              <a:t>Optimized for high volume requests</a:t>
            </a:r>
            <a:endParaRPr lang="en-US" sz="1600" dirty="0"/>
          </a:p>
        </p:txBody>
      </p:sp>
      <p:sp>
        <p:nvSpPr>
          <p:cNvPr id="17" name="Text 13"/>
          <p:cNvSpPr/>
          <p:nvPr/>
        </p:nvSpPr>
        <p:spPr>
          <a:xfrm>
            <a:off x="768906" y="5724406"/>
            <a:ext cx="13092589" cy="667703"/>
          </a:xfrm>
          <a:prstGeom prst="rect">
            <a:avLst/>
          </a:prstGeom>
          <a:noFill/>
          <a:ln/>
        </p:spPr>
        <p:txBody>
          <a:bodyPr wrap="square" lIns="0" tIns="0" rIns="0" bIns="0" rtlCol="0" anchor="t"/>
          <a:lstStyle/>
          <a:p>
            <a:pPr algn="l" indent="0" marL="0">
              <a:lnSpc>
                <a:spcPts val="2600"/>
              </a:lnSpc>
              <a:buNone/>
            </a:pPr>
            <a:r>
              <a:rPr lang="en-US" sz="1600" dirty="0">
                <a:solidFill>
                  <a:srgbClr val="000000"/>
                </a:solidFill>
                <a:latin typeface="Inter" pitchFamily="34" charset="0"/>
                <a:ea typeface="Inter" pitchFamily="34" charset="-122"/>
                <a:cs typeface="Inter" pitchFamily="34" charset="-120"/>
              </a:rPr>
              <a:t>Scalability ensures your app can handle growth without performance degradation. Choose a database architecture that can scale horizontally as your user base expands, allowing you to add more resources to meet increasing demand.</a:t>
            </a:r>
            <a:endParaRPr lang="en-US" sz="1600" dirty="0"/>
          </a:p>
        </p:txBody>
      </p:sp>
      <p:sp>
        <p:nvSpPr>
          <p:cNvPr id="18" name="Text 14"/>
          <p:cNvSpPr/>
          <p:nvPr/>
        </p:nvSpPr>
        <p:spPr>
          <a:xfrm>
            <a:off x="768906" y="6626900"/>
            <a:ext cx="13092589" cy="1001554"/>
          </a:xfrm>
          <a:prstGeom prst="rect">
            <a:avLst/>
          </a:prstGeom>
          <a:noFill/>
          <a:ln/>
        </p:spPr>
        <p:txBody>
          <a:bodyPr wrap="square" lIns="0" tIns="0" rIns="0" bIns="0" rtlCol="0" anchor="t"/>
          <a:lstStyle/>
          <a:p>
            <a:pPr algn="l" indent="0" marL="0">
              <a:lnSpc>
                <a:spcPts val="2600"/>
              </a:lnSpc>
              <a:buNone/>
            </a:pPr>
            <a:r>
              <a:rPr lang="en-US" sz="1600" dirty="0">
                <a:solidFill>
                  <a:srgbClr val="000000"/>
                </a:solidFill>
                <a:latin typeface="Inter" pitchFamily="34" charset="0"/>
                <a:ea typeface="Inter" pitchFamily="34" charset="-122"/>
                <a:cs typeface="Inter" pitchFamily="34" charset="-120"/>
              </a:rPr>
              <a:t>Design your APIs with scalability in mind, implementing pagination, rate limiting, and efficient query patterns. Consider using cloud-based solutions that offer automatic scaling capabilities, allowing your infrastructure to adapt dynamically to changing load conditions without manual intervention.</a:t>
            </a:r>
            <a:endParaRPr lang="en-US" sz="1600" dirty="0"/>
          </a:p>
        </p:txBody>
      </p:sp>
      <p:pic>
        <p:nvPicPr>
          <p:cNvPr id="19" name="Image 2" descr="preencoded.png">    </p:cNvPr>
          <p:cNvPicPr>
            <a:picLocks noChangeAspect="1"/>
          </p:cNvPicPr>
          <p:nvPr/>
        </p:nvPicPr>
        <p:blipFill>
          <a:blip r:embed="rId3"/>
          <a:stretch>
            <a:fillRect/>
          </a:stretch>
        </p:blipFill>
        <p:spPr>
          <a:xfrm>
            <a:off x="13307735" y="228600"/>
            <a:ext cx="1094065" cy="4266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42968"/>
          </a:xfrm>
          <a:prstGeom prst="rect">
            <a:avLst/>
          </a:prstGeom>
        </p:spPr>
      </p:pic>
      <p:sp>
        <p:nvSpPr>
          <p:cNvPr id="3" name="Text 0"/>
          <p:cNvSpPr/>
          <p:nvPr/>
        </p:nvSpPr>
        <p:spPr>
          <a:xfrm>
            <a:off x="793790" y="2926318"/>
            <a:ext cx="6688931"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Key Consideration: Data Consistency</a:t>
            </a:r>
            <a:endParaRPr lang="en-US" sz="2900" dirty="0"/>
          </a:p>
        </p:txBody>
      </p:sp>
      <p:pic>
        <p:nvPicPr>
          <p:cNvPr id="4" name="Image 1" descr="preencoded.png">    </p:cNvPr>
          <p:cNvPicPr>
            <a:picLocks noChangeAspect="1"/>
          </p:cNvPicPr>
          <p:nvPr/>
        </p:nvPicPr>
        <p:blipFill>
          <a:blip r:embed="rId2"/>
          <a:stretch>
            <a:fillRect/>
          </a:stretch>
        </p:blipFill>
        <p:spPr>
          <a:xfrm>
            <a:off x="793790" y="3608189"/>
            <a:ext cx="737116" cy="884515"/>
          </a:xfrm>
          <a:prstGeom prst="rect">
            <a:avLst/>
          </a:prstGeom>
        </p:spPr>
      </p:pic>
      <p:sp>
        <p:nvSpPr>
          <p:cNvPr id="5" name="Text 1"/>
          <p:cNvSpPr/>
          <p:nvPr/>
        </p:nvSpPr>
        <p:spPr>
          <a:xfrm>
            <a:off x="1752005" y="3755588"/>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Local Data Storage</a:t>
            </a:r>
            <a:endParaRPr lang="en-US" sz="1450" dirty="0"/>
          </a:p>
        </p:txBody>
      </p:sp>
      <p:sp>
        <p:nvSpPr>
          <p:cNvPr id="6" name="Text 2"/>
          <p:cNvSpPr/>
          <p:nvPr/>
        </p:nvSpPr>
        <p:spPr>
          <a:xfrm>
            <a:off x="1752005" y="4074319"/>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App maintains a local copy of relevant data for offline access and performance</a:t>
            </a:r>
            <a:endParaRPr lang="en-US" sz="1150" dirty="0"/>
          </a:p>
        </p:txBody>
      </p:sp>
      <p:pic>
        <p:nvPicPr>
          <p:cNvPr id="7" name="Image 2" descr="preencoded.png">    </p:cNvPr>
          <p:cNvPicPr>
            <a:picLocks noChangeAspect="1"/>
          </p:cNvPicPr>
          <p:nvPr/>
        </p:nvPicPr>
        <p:blipFill>
          <a:blip r:embed="rId3"/>
          <a:stretch>
            <a:fillRect/>
          </a:stretch>
        </p:blipFill>
        <p:spPr>
          <a:xfrm>
            <a:off x="793790" y="4492704"/>
            <a:ext cx="737116" cy="884515"/>
          </a:xfrm>
          <a:prstGeom prst="rect">
            <a:avLst/>
          </a:prstGeom>
        </p:spPr>
      </p:pic>
      <p:sp>
        <p:nvSpPr>
          <p:cNvPr id="8" name="Text 3"/>
          <p:cNvSpPr/>
          <p:nvPr/>
        </p:nvSpPr>
        <p:spPr>
          <a:xfrm>
            <a:off x="1752005" y="4640104"/>
            <a:ext cx="2010132"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Synchronization Logic</a:t>
            </a:r>
            <a:endParaRPr lang="en-US" sz="1450" dirty="0"/>
          </a:p>
        </p:txBody>
      </p:sp>
      <p:sp>
        <p:nvSpPr>
          <p:cNvPr id="9" name="Text 4"/>
          <p:cNvSpPr/>
          <p:nvPr/>
        </p:nvSpPr>
        <p:spPr>
          <a:xfrm>
            <a:off x="1752005" y="4958834"/>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Algorithms determine how and when to reconcile local and remote data</a:t>
            </a:r>
            <a:endParaRPr lang="en-US" sz="1150" dirty="0"/>
          </a:p>
        </p:txBody>
      </p:sp>
      <p:pic>
        <p:nvPicPr>
          <p:cNvPr id="10" name="Image 3" descr="preencoded.png">    </p:cNvPr>
          <p:cNvPicPr>
            <a:picLocks noChangeAspect="1"/>
          </p:cNvPicPr>
          <p:nvPr/>
        </p:nvPicPr>
        <p:blipFill>
          <a:blip r:embed="rId4"/>
          <a:stretch>
            <a:fillRect/>
          </a:stretch>
        </p:blipFill>
        <p:spPr>
          <a:xfrm>
            <a:off x="793790" y="5377220"/>
            <a:ext cx="737116" cy="884515"/>
          </a:xfrm>
          <a:prstGeom prst="rect">
            <a:avLst/>
          </a:prstGeom>
        </p:spPr>
      </p:pic>
      <p:sp>
        <p:nvSpPr>
          <p:cNvPr id="11" name="Text 5"/>
          <p:cNvSpPr/>
          <p:nvPr/>
        </p:nvSpPr>
        <p:spPr>
          <a:xfrm>
            <a:off x="1752005" y="5524619"/>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Remote Database</a:t>
            </a:r>
            <a:endParaRPr lang="en-US" sz="1450" dirty="0"/>
          </a:p>
        </p:txBody>
      </p:sp>
      <p:sp>
        <p:nvSpPr>
          <p:cNvPr id="12" name="Text 6"/>
          <p:cNvSpPr/>
          <p:nvPr/>
        </p:nvSpPr>
        <p:spPr>
          <a:xfrm>
            <a:off x="1752005" y="5843349"/>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Central repository maintains the authoritative version of all data</a:t>
            </a:r>
            <a:endParaRPr lang="en-US" sz="1150" dirty="0"/>
          </a:p>
        </p:txBody>
      </p:sp>
      <p:pic>
        <p:nvPicPr>
          <p:cNvPr id="13" name="Image 4" descr="preencoded.png">    </p:cNvPr>
          <p:cNvPicPr>
            <a:picLocks noChangeAspect="1"/>
          </p:cNvPicPr>
          <p:nvPr/>
        </p:nvPicPr>
        <p:blipFill>
          <a:blip r:embed="rId5"/>
          <a:stretch>
            <a:fillRect/>
          </a:stretch>
        </p:blipFill>
        <p:spPr>
          <a:xfrm>
            <a:off x="793790" y="6261735"/>
            <a:ext cx="737116" cy="884515"/>
          </a:xfrm>
          <a:prstGeom prst="rect">
            <a:avLst/>
          </a:prstGeom>
        </p:spPr>
      </p:pic>
      <p:sp>
        <p:nvSpPr>
          <p:cNvPr id="14" name="Text 7"/>
          <p:cNvSpPr/>
          <p:nvPr/>
        </p:nvSpPr>
        <p:spPr>
          <a:xfrm>
            <a:off x="1752005" y="6409134"/>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Conflict Resolution</a:t>
            </a:r>
            <a:endParaRPr lang="en-US" sz="1450" dirty="0"/>
          </a:p>
        </p:txBody>
      </p:sp>
      <p:sp>
        <p:nvSpPr>
          <p:cNvPr id="15" name="Text 8"/>
          <p:cNvSpPr/>
          <p:nvPr/>
        </p:nvSpPr>
        <p:spPr>
          <a:xfrm>
            <a:off x="1752005" y="6727865"/>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Strategies for handling conflicting changes from multiple sources</a:t>
            </a:r>
            <a:endParaRPr lang="en-US" sz="11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99755"/>
            <a:ext cx="7451408"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Key Consideration: Network Reliability</a:t>
            </a:r>
            <a:endParaRPr lang="en-US" sz="3100" dirty="0"/>
          </a:p>
        </p:txBody>
      </p:sp>
      <p:sp>
        <p:nvSpPr>
          <p:cNvPr id="4" name="Shape 1"/>
          <p:cNvSpPr/>
          <p:nvPr/>
        </p:nvSpPr>
        <p:spPr>
          <a:xfrm>
            <a:off x="972383" y="1634014"/>
            <a:ext cx="22860" cy="3560088"/>
          </a:xfrm>
          <a:prstGeom prst="roundRect">
            <a:avLst>
              <a:gd name="adj" fmla="val 291721"/>
            </a:avLst>
          </a:prstGeom>
          <a:solidFill>
            <a:srgbClr val="E1C7B6"/>
          </a:solidFill>
          <a:ln/>
        </p:spPr>
      </p:sp>
      <p:sp>
        <p:nvSpPr>
          <p:cNvPr id="5" name="Shape 2"/>
          <p:cNvSpPr/>
          <p:nvPr/>
        </p:nvSpPr>
        <p:spPr>
          <a:xfrm>
            <a:off x="1128117" y="1801177"/>
            <a:ext cx="476250" cy="22860"/>
          </a:xfrm>
          <a:prstGeom prst="roundRect">
            <a:avLst>
              <a:gd name="adj" fmla="val 291721"/>
            </a:avLst>
          </a:prstGeom>
          <a:solidFill>
            <a:srgbClr val="E1C7B6"/>
          </a:solidFill>
          <a:ln/>
        </p:spPr>
      </p:sp>
      <p:sp>
        <p:nvSpPr>
          <p:cNvPr id="6" name="Shape 3"/>
          <p:cNvSpPr/>
          <p:nvPr/>
        </p:nvSpPr>
        <p:spPr>
          <a:xfrm>
            <a:off x="793790" y="1634014"/>
            <a:ext cx="357188" cy="357188"/>
          </a:xfrm>
          <a:prstGeom prst="roundRect">
            <a:avLst>
              <a:gd name="adj" fmla="val 18670"/>
            </a:avLst>
          </a:prstGeom>
          <a:solidFill>
            <a:srgbClr val="FBE1D0"/>
          </a:solidFill>
          <a:ln w="7620">
            <a:solidFill>
              <a:srgbClr val="E1C7B6"/>
            </a:solidFill>
            <a:prstDash val="solid"/>
          </a:ln>
        </p:spPr>
      </p:sp>
      <p:pic>
        <p:nvPicPr>
          <p:cNvPr id="7" name="Image 1" descr="preencoded.png">    </p:cNvPr>
          <p:cNvPicPr>
            <a:picLocks noChangeAspect="1"/>
          </p:cNvPicPr>
          <p:nvPr/>
        </p:nvPicPr>
        <p:blipFill>
          <a:blip r:embed="rId2"/>
          <a:stretch>
            <a:fillRect/>
          </a:stretch>
        </p:blipFill>
        <p:spPr>
          <a:xfrm>
            <a:off x="853321" y="1663779"/>
            <a:ext cx="238125" cy="297656"/>
          </a:xfrm>
          <a:prstGeom prst="rect">
            <a:avLst/>
          </a:prstGeom>
        </p:spPr>
      </p:pic>
      <p:sp>
        <p:nvSpPr>
          <p:cNvPr id="8" name="Text 4"/>
          <p:cNvSpPr/>
          <p:nvPr/>
        </p:nvSpPr>
        <p:spPr>
          <a:xfrm>
            <a:off x="1766292" y="1688544"/>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Connection Lost</a:t>
            </a:r>
            <a:endParaRPr lang="en-US" sz="1550" dirty="0"/>
          </a:p>
        </p:txBody>
      </p:sp>
      <p:sp>
        <p:nvSpPr>
          <p:cNvPr id="9" name="Text 5"/>
          <p:cNvSpPr/>
          <p:nvPr/>
        </p:nvSpPr>
        <p:spPr>
          <a:xfrm>
            <a:off x="1766292" y="2031802"/>
            <a:ext cx="6583918"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App detects network interruption and switches to offline mode</a:t>
            </a:r>
            <a:endParaRPr lang="en-US" sz="1250" dirty="0"/>
          </a:p>
        </p:txBody>
      </p:sp>
      <p:sp>
        <p:nvSpPr>
          <p:cNvPr id="10" name="Shape 6"/>
          <p:cNvSpPr/>
          <p:nvPr/>
        </p:nvSpPr>
        <p:spPr>
          <a:xfrm>
            <a:off x="1128117" y="2770584"/>
            <a:ext cx="476250" cy="22860"/>
          </a:xfrm>
          <a:prstGeom prst="roundRect">
            <a:avLst>
              <a:gd name="adj" fmla="val 291721"/>
            </a:avLst>
          </a:prstGeom>
          <a:solidFill>
            <a:srgbClr val="E1C7B6"/>
          </a:solidFill>
          <a:ln/>
        </p:spPr>
      </p:sp>
      <p:sp>
        <p:nvSpPr>
          <p:cNvPr id="11" name="Shape 7"/>
          <p:cNvSpPr/>
          <p:nvPr/>
        </p:nvSpPr>
        <p:spPr>
          <a:xfrm>
            <a:off x="793790" y="2603421"/>
            <a:ext cx="357188" cy="357188"/>
          </a:xfrm>
          <a:prstGeom prst="roundRect">
            <a:avLst>
              <a:gd name="adj" fmla="val 18670"/>
            </a:avLst>
          </a:prstGeom>
          <a:solidFill>
            <a:srgbClr val="FBE1D0"/>
          </a:solidFill>
          <a:ln w="7620">
            <a:solidFill>
              <a:srgbClr val="E1C7B6"/>
            </a:solidFill>
            <a:prstDash val="solid"/>
          </a:ln>
        </p:spPr>
      </p:sp>
      <p:sp>
        <p:nvSpPr>
          <p:cNvPr id="12" name="Text 8"/>
          <p:cNvSpPr/>
          <p:nvPr/>
        </p:nvSpPr>
        <p:spPr>
          <a:xfrm>
            <a:off x="853321" y="2633186"/>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2</a:t>
            </a:r>
            <a:endParaRPr lang="en-US" sz="1850" dirty="0"/>
          </a:p>
        </p:txBody>
      </p:sp>
      <p:sp>
        <p:nvSpPr>
          <p:cNvPr id="13" name="Text 9"/>
          <p:cNvSpPr/>
          <p:nvPr/>
        </p:nvSpPr>
        <p:spPr>
          <a:xfrm>
            <a:off x="1766292" y="2657951"/>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Local Operation</a:t>
            </a:r>
            <a:endParaRPr lang="en-US" sz="1550" dirty="0"/>
          </a:p>
        </p:txBody>
      </p:sp>
      <p:sp>
        <p:nvSpPr>
          <p:cNvPr id="14" name="Text 10"/>
          <p:cNvSpPr/>
          <p:nvPr/>
        </p:nvSpPr>
        <p:spPr>
          <a:xfrm>
            <a:off x="1766292" y="3001208"/>
            <a:ext cx="6583918"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User continues working with locally cached data</a:t>
            </a:r>
            <a:endParaRPr lang="en-US" sz="1250" dirty="0"/>
          </a:p>
        </p:txBody>
      </p:sp>
      <p:sp>
        <p:nvSpPr>
          <p:cNvPr id="15" name="Shape 11"/>
          <p:cNvSpPr/>
          <p:nvPr/>
        </p:nvSpPr>
        <p:spPr>
          <a:xfrm>
            <a:off x="1128117" y="3739991"/>
            <a:ext cx="476250" cy="22860"/>
          </a:xfrm>
          <a:prstGeom prst="roundRect">
            <a:avLst>
              <a:gd name="adj" fmla="val 291721"/>
            </a:avLst>
          </a:prstGeom>
          <a:solidFill>
            <a:srgbClr val="E1C7B6"/>
          </a:solidFill>
          <a:ln/>
        </p:spPr>
      </p:sp>
      <p:sp>
        <p:nvSpPr>
          <p:cNvPr id="16" name="Shape 12"/>
          <p:cNvSpPr/>
          <p:nvPr/>
        </p:nvSpPr>
        <p:spPr>
          <a:xfrm>
            <a:off x="793790" y="3572828"/>
            <a:ext cx="357188" cy="357188"/>
          </a:xfrm>
          <a:prstGeom prst="roundRect">
            <a:avLst>
              <a:gd name="adj" fmla="val 18670"/>
            </a:avLst>
          </a:prstGeom>
          <a:solidFill>
            <a:srgbClr val="FBE1D0"/>
          </a:solidFill>
          <a:ln w="7620">
            <a:solidFill>
              <a:srgbClr val="E1C7B6"/>
            </a:solidFill>
            <a:prstDash val="solid"/>
          </a:ln>
        </p:spPr>
      </p:sp>
      <p:pic>
        <p:nvPicPr>
          <p:cNvPr id="17" name="Image 2" descr="preencoded.png">    </p:cNvPr>
          <p:cNvPicPr>
            <a:picLocks noChangeAspect="1"/>
          </p:cNvPicPr>
          <p:nvPr/>
        </p:nvPicPr>
        <p:blipFill>
          <a:blip r:embed="rId3"/>
          <a:stretch>
            <a:fillRect/>
          </a:stretch>
        </p:blipFill>
        <p:spPr>
          <a:xfrm>
            <a:off x="853321" y="3602593"/>
            <a:ext cx="238125" cy="297656"/>
          </a:xfrm>
          <a:prstGeom prst="rect">
            <a:avLst/>
          </a:prstGeom>
        </p:spPr>
      </p:pic>
      <p:sp>
        <p:nvSpPr>
          <p:cNvPr id="18" name="Text 13"/>
          <p:cNvSpPr/>
          <p:nvPr/>
        </p:nvSpPr>
        <p:spPr>
          <a:xfrm>
            <a:off x="1766292" y="3627358"/>
            <a:ext cx="2037398"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Connection Restored</a:t>
            </a:r>
            <a:endParaRPr lang="en-US" sz="1550" dirty="0"/>
          </a:p>
        </p:txBody>
      </p:sp>
      <p:sp>
        <p:nvSpPr>
          <p:cNvPr id="19" name="Text 14"/>
          <p:cNvSpPr/>
          <p:nvPr/>
        </p:nvSpPr>
        <p:spPr>
          <a:xfrm>
            <a:off x="1766292" y="3970615"/>
            <a:ext cx="6583918"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App detects network availability</a:t>
            </a:r>
            <a:endParaRPr lang="en-US" sz="1250" dirty="0"/>
          </a:p>
        </p:txBody>
      </p:sp>
      <p:sp>
        <p:nvSpPr>
          <p:cNvPr id="20" name="Shape 15"/>
          <p:cNvSpPr/>
          <p:nvPr/>
        </p:nvSpPr>
        <p:spPr>
          <a:xfrm>
            <a:off x="1128117" y="4709398"/>
            <a:ext cx="476250" cy="22860"/>
          </a:xfrm>
          <a:prstGeom prst="roundRect">
            <a:avLst>
              <a:gd name="adj" fmla="val 291721"/>
            </a:avLst>
          </a:prstGeom>
          <a:solidFill>
            <a:srgbClr val="E1C7B6"/>
          </a:solidFill>
          <a:ln/>
        </p:spPr>
      </p:sp>
      <p:sp>
        <p:nvSpPr>
          <p:cNvPr id="21" name="Shape 16"/>
          <p:cNvSpPr/>
          <p:nvPr/>
        </p:nvSpPr>
        <p:spPr>
          <a:xfrm>
            <a:off x="793790" y="4542234"/>
            <a:ext cx="357188" cy="357188"/>
          </a:xfrm>
          <a:prstGeom prst="roundRect">
            <a:avLst>
              <a:gd name="adj" fmla="val 18670"/>
            </a:avLst>
          </a:prstGeom>
          <a:solidFill>
            <a:srgbClr val="FBE1D0"/>
          </a:solidFill>
          <a:ln w="7620">
            <a:solidFill>
              <a:srgbClr val="E1C7B6"/>
            </a:solidFill>
            <a:prstDash val="solid"/>
          </a:ln>
        </p:spPr>
      </p:sp>
      <p:pic>
        <p:nvPicPr>
          <p:cNvPr id="22" name="Image 3" descr="preencoded.png">    </p:cNvPr>
          <p:cNvPicPr>
            <a:picLocks noChangeAspect="1"/>
          </p:cNvPicPr>
          <p:nvPr/>
        </p:nvPicPr>
        <p:blipFill>
          <a:blip r:embed="rId4"/>
          <a:stretch>
            <a:fillRect/>
          </a:stretch>
        </p:blipFill>
        <p:spPr>
          <a:xfrm>
            <a:off x="853321" y="4572000"/>
            <a:ext cx="238125" cy="297656"/>
          </a:xfrm>
          <a:prstGeom prst="rect">
            <a:avLst/>
          </a:prstGeom>
        </p:spPr>
      </p:pic>
      <p:sp>
        <p:nvSpPr>
          <p:cNvPr id="23" name="Text 17"/>
          <p:cNvSpPr/>
          <p:nvPr/>
        </p:nvSpPr>
        <p:spPr>
          <a:xfrm>
            <a:off x="1766292" y="4596765"/>
            <a:ext cx="2082284"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Data Synchronization</a:t>
            </a:r>
            <a:endParaRPr lang="en-US" sz="1550" dirty="0"/>
          </a:p>
        </p:txBody>
      </p:sp>
      <p:sp>
        <p:nvSpPr>
          <p:cNvPr id="24" name="Text 18"/>
          <p:cNvSpPr/>
          <p:nvPr/>
        </p:nvSpPr>
        <p:spPr>
          <a:xfrm>
            <a:off x="1766292" y="4940022"/>
            <a:ext cx="6583918" cy="25407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Local changes are synced with remote database</a:t>
            </a:r>
            <a:endParaRPr lang="en-US" sz="1250" dirty="0"/>
          </a:p>
        </p:txBody>
      </p:sp>
      <p:sp>
        <p:nvSpPr>
          <p:cNvPr id="25" name="Text 19"/>
          <p:cNvSpPr/>
          <p:nvPr/>
        </p:nvSpPr>
        <p:spPr>
          <a:xfrm>
            <a:off x="793790" y="5372695"/>
            <a:ext cx="7556421"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Network reliability features ensure your app handles internet interruptions gracefully. Implement connection monitoring to detect when network status changes and respond appropriately. When connection is lost, enable offline mode and store user actions locally.</a:t>
            </a:r>
            <a:endParaRPr lang="en-US" sz="1250" dirty="0"/>
          </a:p>
        </p:txBody>
      </p:sp>
      <p:sp>
        <p:nvSpPr>
          <p:cNvPr id="26" name="Text 20"/>
          <p:cNvSpPr/>
          <p:nvPr/>
        </p:nvSpPr>
        <p:spPr>
          <a:xfrm>
            <a:off x="793790" y="6313527"/>
            <a:ext cx="7556421" cy="101631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Develop intelligent retry logic with exponential backoff to resend failed requests without overwhelming the server or draining battery. Design synchronization mechanisms that can handle complex scenarios like conflicting changes or partial sync failures, maintaining data integrity throughout the process.</a:t>
            </a:r>
            <a:endParaRPr lang="en-US" sz="12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93301" y="544711"/>
            <a:ext cx="7027069" cy="402431"/>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Inter Bold" pitchFamily="34" charset="0"/>
                <a:ea typeface="Inter Bold" pitchFamily="34" charset="-122"/>
                <a:cs typeface="Inter Bold" pitchFamily="34" charset="-120"/>
              </a:rPr>
              <a:t>Key Consideration: Monitoring and Analytics</a:t>
            </a:r>
            <a:endParaRPr lang="en-US" sz="2500" dirty="0"/>
          </a:p>
        </p:txBody>
      </p:sp>
      <p:pic>
        <p:nvPicPr>
          <p:cNvPr id="3" name="Image 0" descr="preencoded.png">    </p:cNvPr>
          <p:cNvPicPr>
            <a:picLocks noChangeAspect="1"/>
          </p:cNvPicPr>
          <p:nvPr/>
        </p:nvPicPr>
        <p:blipFill>
          <a:blip r:embed="rId1"/>
          <a:stretch>
            <a:fillRect/>
          </a:stretch>
        </p:blipFill>
        <p:spPr>
          <a:xfrm>
            <a:off x="693301" y="1204555"/>
            <a:ext cx="3218974" cy="1989415"/>
          </a:xfrm>
          <a:prstGeom prst="rect">
            <a:avLst/>
          </a:prstGeom>
        </p:spPr>
      </p:pic>
      <p:sp>
        <p:nvSpPr>
          <p:cNvPr id="4" name="Text 1"/>
          <p:cNvSpPr/>
          <p:nvPr/>
        </p:nvSpPr>
        <p:spPr>
          <a:xfrm>
            <a:off x="4073128" y="1204555"/>
            <a:ext cx="1661279" cy="201216"/>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Performance Metrics</a:t>
            </a:r>
            <a:endParaRPr lang="en-US" sz="1250" dirty="0"/>
          </a:p>
        </p:txBody>
      </p:sp>
      <p:sp>
        <p:nvSpPr>
          <p:cNvPr id="5" name="Text 2"/>
          <p:cNvSpPr/>
          <p:nvPr/>
        </p:nvSpPr>
        <p:spPr>
          <a:xfrm>
            <a:off x="4073128" y="1482923"/>
            <a:ext cx="9863971" cy="411718"/>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Track response times, error rates, and throughput to identify bottlenecks and optimize performance. Monitor both client-side and server-side metrics for a complete picture.</a:t>
            </a:r>
            <a:endParaRPr lang="en-US" sz="1000" dirty="0"/>
          </a:p>
        </p:txBody>
      </p:sp>
      <p:pic>
        <p:nvPicPr>
          <p:cNvPr id="6" name="Image 1" descr="preencoded.png">    </p:cNvPr>
          <p:cNvPicPr>
            <a:picLocks noChangeAspect="1"/>
          </p:cNvPicPr>
          <p:nvPr/>
        </p:nvPicPr>
        <p:blipFill>
          <a:blip r:embed="rId2"/>
          <a:stretch>
            <a:fillRect/>
          </a:stretch>
        </p:blipFill>
        <p:spPr>
          <a:xfrm>
            <a:off x="693301" y="3451384"/>
            <a:ext cx="3218974" cy="1989415"/>
          </a:xfrm>
          <a:prstGeom prst="rect">
            <a:avLst/>
          </a:prstGeom>
        </p:spPr>
      </p:pic>
      <p:sp>
        <p:nvSpPr>
          <p:cNvPr id="7" name="Text 3"/>
          <p:cNvSpPr/>
          <p:nvPr/>
        </p:nvSpPr>
        <p:spPr>
          <a:xfrm>
            <a:off x="4073128" y="3451384"/>
            <a:ext cx="1609487" cy="201216"/>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Error Tracking</a:t>
            </a:r>
            <a:endParaRPr lang="en-US" sz="1250" dirty="0"/>
          </a:p>
        </p:txBody>
      </p:sp>
      <p:sp>
        <p:nvSpPr>
          <p:cNvPr id="8" name="Text 4"/>
          <p:cNvSpPr/>
          <p:nvPr/>
        </p:nvSpPr>
        <p:spPr>
          <a:xfrm>
            <a:off x="4073128" y="3729752"/>
            <a:ext cx="9863971"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Implement comprehensive error logging to capture details about crashes, API failures, and other issues. Group similar errors to prioritize fixes based on impact.</a:t>
            </a:r>
            <a:endParaRPr lang="en-US" sz="1000" dirty="0"/>
          </a:p>
        </p:txBody>
      </p:sp>
      <p:pic>
        <p:nvPicPr>
          <p:cNvPr id="9" name="Image 2" descr="preencoded.png">    </p:cNvPr>
          <p:cNvPicPr>
            <a:picLocks noChangeAspect="1"/>
          </p:cNvPicPr>
          <p:nvPr/>
        </p:nvPicPr>
        <p:blipFill>
          <a:blip r:embed="rId3"/>
          <a:stretch>
            <a:fillRect/>
          </a:stretch>
        </p:blipFill>
        <p:spPr>
          <a:xfrm>
            <a:off x="693301" y="5698212"/>
            <a:ext cx="3218974" cy="1989415"/>
          </a:xfrm>
          <a:prstGeom prst="rect">
            <a:avLst/>
          </a:prstGeom>
        </p:spPr>
      </p:pic>
      <p:sp>
        <p:nvSpPr>
          <p:cNvPr id="10" name="Text 5"/>
          <p:cNvSpPr/>
          <p:nvPr/>
        </p:nvSpPr>
        <p:spPr>
          <a:xfrm>
            <a:off x="4073128" y="5698212"/>
            <a:ext cx="1609487" cy="201216"/>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User Behavior</a:t>
            </a:r>
            <a:endParaRPr lang="en-US" sz="1250" dirty="0"/>
          </a:p>
        </p:txBody>
      </p:sp>
      <p:sp>
        <p:nvSpPr>
          <p:cNvPr id="11" name="Text 6"/>
          <p:cNvSpPr/>
          <p:nvPr/>
        </p:nvSpPr>
        <p:spPr>
          <a:xfrm>
            <a:off x="4073128" y="5976580"/>
            <a:ext cx="9863971"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Inter" pitchFamily="34" charset="0"/>
                <a:ea typeface="Inter" pitchFamily="34" charset="-122"/>
                <a:cs typeface="Inter" pitchFamily="34" charset="-120"/>
              </a:rPr>
              <a:t>Analyze how users interact with your app, particularly around database operations, to identify opportunities for optimization and feature enhancement.</a:t>
            </a:r>
            <a:endParaRPr lang="en-US" sz="1000" dirty="0"/>
          </a:p>
        </p:txBody>
      </p:sp>
      <p:pic>
        <p:nvPicPr>
          <p:cNvPr id="12"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692944"/>
            <a:ext cx="6354128"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Key Consideration: Testing</a:t>
            </a:r>
            <a:endParaRPr lang="en-US" sz="3750" dirty="0"/>
          </a:p>
        </p:txBody>
      </p:sp>
      <p:sp>
        <p:nvSpPr>
          <p:cNvPr id="3" name="Text 1"/>
          <p:cNvSpPr/>
          <p:nvPr/>
        </p:nvSpPr>
        <p:spPr>
          <a:xfrm>
            <a:off x="2675930" y="2215991"/>
            <a:ext cx="2409944" cy="301228"/>
          </a:xfrm>
          <a:prstGeom prst="rect">
            <a:avLst/>
          </a:prstGeom>
          <a:noFill/>
          <a:ln/>
        </p:spPr>
        <p:txBody>
          <a:bodyPr wrap="none" lIns="0" tIns="0" rIns="0" bIns="0" rtlCol="0" anchor="t"/>
          <a:lstStyle/>
          <a:p>
            <a:pPr algn="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Unit Testing</a:t>
            </a:r>
            <a:endParaRPr lang="en-US" sz="1850" dirty="0"/>
          </a:p>
        </p:txBody>
      </p:sp>
      <p:sp>
        <p:nvSpPr>
          <p:cNvPr id="4" name="Text 2"/>
          <p:cNvSpPr/>
          <p:nvPr/>
        </p:nvSpPr>
        <p:spPr>
          <a:xfrm>
            <a:off x="793790" y="2632829"/>
            <a:ext cx="4292084" cy="308372"/>
          </a:xfrm>
          <a:prstGeom prst="rect">
            <a:avLst/>
          </a:prstGeom>
          <a:noFill/>
          <a:ln/>
        </p:spPr>
        <p:txBody>
          <a:bodyPr wrap="none" lIns="0" tIns="0" rIns="0" bIns="0" rtlCol="0" anchor="t"/>
          <a:lstStyle/>
          <a:p>
            <a:pPr algn="r" indent="0" marL="0">
              <a:lnSpc>
                <a:spcPts val="2400"/>
              </a:lnSpc>
              <a:buNone/>
            </a:pPr>
            <a:r>
              <a:rPr lang="en-US" sz="1500" dirty="0">
                <a:solidFill>
                  <a:srgbClr val="000000"/>
                </a:solidFill>
                <a:latin typeface="Inter" pitchFamily="34" charset="0"/>
                <a:ea typeface="Inter" pitchFamily="34" charset="-122"/>
                <a:cs typeface="Inter" pitchFamily="34" charset="-120"/>
              </a:rPr>
              <a:t>Test individual components in isolation</a:t>
            </a:r>
            <a:endParaRPr lang="en-US" sz="1500" dirty="0"/>
          </a:p>
        </p:txBody>
      </p:sp>
      <p:pic>
        <p:nvPicPr>
          <p:cNvPr id="5" name="Image 0" descr="preencoded.png">    </p:cNvPr>
          <p:cNvPicPr>
            <a:picLocks noChangeAspect="1"/>
          </p:cNvPicPr>
          <p:nvPr/>
        </p:nvPicPr>
        <p:blipFill>
          <a:blip r:embed="rId1"/>
          <a:stretch>
            <a:fillRect/>
          </a:stretch>
        </p:blipFill>
        <p:spPr>
          <a:xfrm>
            <a:off x="5375077" y="1680924"/>
            <a:ext cx="3880128" cy="3880128"/>
          </a:xfrm>
          <a:prstGeom prst="rect">
            <a:avLst/>
          </a:prstGeom>
        </p:spPr>
      </p:pic>
      <p:pic>
        <p:nvPicPr>
          <p:cNvPr id="6" name="Image 1" descr="preencoded.png">    </p:cNvPr>
          <p:cNvPicPr>
            <a:picLocks noChangeAspect="1"/>
          </p:cNvPicPr>
          <p:nvPr/>
        </p:nvPicPr>
        <p:blipFill>
          <a:blip r:embed="rId2"/>
          <a:stretch>
            <a:fillRect/>
          </a:stretch>
        </p:blipFill>
        <p:spPr>
          <a:xfrm>
            <a:off x="6389965" y="2329577"/>
            <a:ext cx="288369" cy="360521"/>
          </a:xfrm>
          <a:prstGeom prst="rect">
            <a:avLst/>
          </a:prstGeom>
        </p:spPr>
      </p:pic>
      <p:sp>
        <p:nvSpPr>
          <p:cNvPr id="7" name="Text 3"/>
          <p:cNvSpPr/>
          <p:nvPr/>
        </p:nvSpPr>
        <p:spPr>
          <a:xfrm>
            <a:off x="9544407" y="2215991"/>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Integration Testing</a:t>
            </a:r>
            <a:endParaRPr lang="en-US" sz="1850" dirty="0"/>
          </a:p>
        </p:txBody>
      </p:sp>
      <p:sp>
        <p:nvSpPr>
          <p:cNvPr id="8" name="Text 4"/>
          <p:cNvSpPr/>
          <p:nvPr/>
        </p:nvSpPr>
        <p:spPr>
          <a:xfrm>
            <a:off x="9544407" y="2632829"/>
            <a:ext cx="4292203"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Verify components work together correctly</a:t>
            </a:r>
            <a:endParaRPr lang="en-US" sz="1500" dirty="0"/>
          </a:p>
        </p:txBody>
      </p:sp>
      <p:pic>
        <p:nvPicPr>
          <p:cNvPr id="9" name="Image 2" descr="preencoded.png">    </p:cNvPr>
          <p:cNvPicPr>
            <a:picLocks noChangeAspect="1"/>
          </p:cNvPicPr>
          <p:nvPr/>
        </p:nvPicPr>
        <p:blipFill>
          <a:blip r:embed="rId3"/>
          <a:stretch>
            <a:fillRect/>
          </a:stretch>
        </p:blipFill>
        <p:spPr>
          <a:xfrm>
            <a:off x="5375077" y="1680924"/>
            <a:ext cx="3880128" cy="3880128"/>
          </a:xfrm>
          <a:prstGeom prst="rect">
            <a:avLst/>
          </a:prstGeom>
        </p:spPr>
      </p:pic>
      <p:pic>
        <p:nvPicPr>
          <p:cNvPr id="10" name="Image 3" descr="preencoded.png">    </p:cNvPr>
          <p:cNvPicPr>
            <a:picLocks noChangeAspect="1"/>
          </p:cNvPicPr>
          <p:nvPr/>
        </p:nvPicPr>
        <p:blipFill>
          <a:blip r:embed="rId4"/>
          <a:stretch>
            <a:fillRect/>
          </a:stretch>
        </p:blipFill>
        <p:spPr>
          <a:xfrm>
            <a:off x="8281987" y="2659737"/>
            <a:ext cx="288369" cy="360521"/>
          </a:xfrm>
          <a:prstGeom prst="rect">
            <a:avLst/>
          </a:prstGeom>
        </p:spPr>
      </p:pic>
      <p:sp>
        <p:nvSpPr>
          <p:cNvPr id="11" name="Text 5"/>
          <p:cNvSpPr/>
          <p:nvPr/>
        </p:nvSpPr>
        <p:spPr>
          <a:xfrm>
            <a:off x="9544407" y="4300657"/>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End-to-End Testing</a:t>
            </a:r>
            <a:endParaRPr lang="en-US" sz="1850" dirty="0"/>
          </a:p>
        </p:txBody>
      </p:sp>
      <p:sp>
        <p:nvSpPr>
          <p:cNvPr id="12" name="Text 6"/>
          <p:cNvSpPr/>
          <p:nvPr/>
        </p:nvSpPr>
        <p:spPr>
          <a:xfrm>
            <a:off x="9544407" y="4717494"/>
            <a:ext cx="4292203" cy="308372"/>
          </a:xfrm>
          <a:prstGeom prst="rect">
            <a:avLst/>
          </a:prstGeom>
          <a:noFill/>
          <a:ln/>
        </p:spPr>
        <p:txBody>
          <a:bodyPr wrap="non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Test complete user flows and scenarios</a:t>
            </a:r>
            <a:endParaRPr lang="en-US" sz="1500" dirty="0"/>
          </a:p>
        </p:txBody>
      </p:sp>
      <p:pic>
        <p:nvPicPr>
          <p:cNvPr id="13" name="Image 4" descr="preencoded.png">    </p:cNvPr>
          <p:cNvPicPr>
            <a:picLocks noChangeAspect="1"/>
          </p:cNvPicPr>
          <p:nvPr/>
        </p:nvPicPr>
        <p:blipFill>
          <a:blip r:embed="rId5"/>
          <a:stretch>
            <a:fillRect/>
          </a:stretch>
        </p:blipFill>
        <p:spPr>
          <a:xfrm>
            <a:off x="5375077" y="1680924"/>
            <a:ext cx="3880128" cy="3880128"/>
          </a:xfrm>
          <a:prstGeom prst="rect">
            <a:avLst/>
          </a:prstGeom>
        </p:spPr>
      </p:pic>
      <p:pic>
        <p:nvPicPr>
          <p:cNvPr id="14" name="Image 5" descr="preencoded.png">    </p:cNvPr>
          <p:cNvPicPr>
            <a:picLocks noChangeAspect="1"/>
          </p:cNvPicPr>
          <p:nvPr/>
        </p:nvPicPr>
        <p:blipFill>
          <a:blip r:embed="rId6"/>
          <a:stretch>
            <a:fillRect/>
          </a:stretch>
        </p:blipFill>
        <p:spPr>
          <a:xfrm>
            <a:off x="7951827" y="4551759"/>
            <a:ext cx="288369" cy="360521"/>
          </a:xfrm>
          <a:prstGeom prst="rect">
            <a:avLst/>
          </a:prstGeom>
        </p:spPr>
      </p:pic>
      <p:sp>
        <p:nvSpPr>
          <p:cNvPr id="15" name="Text 7"/>
          <p:cNvSpPr/>
          <p:nvPr/>
        </p:nvSpPr>
        <p:spPr>
          <a:xfrm>
            <a:off x="2619494" y="4300657"/>
            <a:ext cx="2466380" cy="301228"/>
          </a:xfrm>
          <a:prstGeom prst="rect">
            <a:avLst/>
          </a:prstGeom>
          <a:noFill/>
          <a:ln/>
        </p:spPr>
        <p:txBody>
          <a:bodyPr wrap="none" lIns="0" tIns="0" rIns="0" bIns="0" rtlCol="0" anchor="t"/>
          <a:lstStyle/>
          <a:p>
            <a:pPr algn="r"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Performance Testing</a:t>
            </a:r>
            <a:endParaRPr lang="en-US" sz="1850" dirty="0"/>
          </a:p>
        </p:txBody>
      </p:sp>
      <p:sp>
        <p:nvSpPr>
          <p:cNvPr id="16" name="Text 8"/>
          <p:cNvSpPr/>
          <p:nvPr/>
        </p:nvSpPr>
        <p:spPr>
          <a:xfrm>
            <a:off x="793790" y="4717494"/>
            <a:ext cx="4292084" cy="308372"/>
          </a:xfrm>
          <a:prstGeom prst="rect">
            <a:avLst/>
          </a:prstGeom>
          <a:noFill/>
          <a:ln/>
        </p:spPr>
        <p:txBody>
          <a:bodyPr wrap="none" lIns="0" tIns="0" rIns="0" bIns="0" rtlCol="0" anchor="t"/>
          <a:lstStyle/>
          <a:p>
            <a:pPr algn="r" indent="0" marL="0">
              <a:lnSpc>
                <a:spcPts val="2400"/>
              </a:lnSpc>
              <a:buNone/>
            </a:pPr>
            <a:r>
              <a:rPr lang="en-US" sz="1500" dirty="0">
                <a:solidFill>
                  <a:srgbClr val="000000"/>
                </a:solidFill>
                <a:latin typeface="Inter" pitchFamily="34" charset="0"/>
                <a:ea typeface="Inter" pitchFamily="34" charset="-122"/>
                <a:cs typeface="Inter" pitchFamily="34" charset="-120"/>
              </a:rPr>
              <a:t>Evaluate under various load conditions</a:t>
            </a:r>
            <a:endParaRPr lang="en-US" sz="1500" dirty="0"/>
          </a:p>
        </p:txBody>
      </p:sp>
      <p:pic>
        <p:nvPicPr>
          <p:cNvPr id="17" name="Image 6" descr="preencoded.png">    </p:cNvPr>
          <p:cNvPicPr>
            <a:picLocks noChangeAspect="1"/>
          </p:cNvPicPr>
          <p:nvPr/>
        </p:nvPicPr>
        <p:blipFill>
          <a:blip r:embed="rId7"/>
          <a:stretch>
            <a:fillRect/>
          </a:stretch>
        </p:blipFill>
        <p:spPr>
          <a:xfrm>
            <a:off x="5375077" y="1680924"/>
            <a:ext cx="3880128" cy="3880128"/>
          </a:xfrm>
          <a:prstGeom prst="rect">
            <a:avLst/>
          </a:prstGeom>
        </p:spPr>
      </p:pic>
      <p:pic>
        <p:nvPicPr>
          <p:cNvPr id="18" name="Image 7" descr="preencoded.png">    </p:cNvPr>
          <p:cNvPicPr>
            <a:picLocks noChangeAspect="1"/>
          </p:cNvPicPr>
          <p:nvPr/>
        </p:nvPicPr>
        <p:blipFill>
          <a:blip r:embed="rId8"/>
          <a:stretch>
            <a:fillRect/>
          </a:stretch>
        </p:blipFill>
        <p:spPr>
          <a:xfrm>
            <a:off x="6059805" y="4221599"/>
            <a:ext cx="288369" cy="360521"/>
          </a:xfrm>
          <a:prstGeom prst="rect">
            <a:avLst/>
          </a:prstGeom>
        </p:spPr>
      </p:pic>
      <p:sp>
        <p:nvSpPr>
          <p:cNvPr id="19" name="Text 9"/>
          <p:cNvSpPr/>
          <p:nvPr/>
        </p:nvSpPr>
        <p:spPr>
          <a:xfrm>
            <a:off x="793790" y="5777865"/>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Comprehensive testing ensures reliable connectivity between your mobile app and remote databases. Unit tests verify that individual components handle database operations correctly, while integration tests confirm that these components work together as expected.</a:t>
            </a:r>
            <a:endParaRPr lang="en-US" sz="1500" dirty="0"/>
          </a:p>
        </p:txBody>
      </p:sp>
      <p:sp>
        <p:nvSpPr>
          <p:cNvPr id="20" name="Text 10"/>
          <p:cNvSpPr/>
          <p:nvPr/>
        </p:nvSpPr>
        <p:spPr>
          <a:xfrm>
            <a:off x="793790" y="6611422"/>
            <a:ext cx="13042821" cy="925116"/>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Inter" pitchFamily="34" charset="0"/>
                <a:ea typeface="Inter" pitchFamily="34" charset="-122"/>
                <a:cs typeface="Inter" pitchFamily="34" charset="-120"/>
              </a:rPr>
              <a:t>End-to-end testing validates complete user flows, including database interactions, across different network conditions. Performance testing under various loads helps identify bottlenecks and ensures your app remains responsive even during peak usage. Implement automated testing pipelines to catch issues early in the development process.</a:t>
            </a:r>
            <a:endParaRPr lang="en-US" sz="1500" dirty="0"/>
          </a:p>
        </p:txBody>
      </p:sp>
      <p:pic>
        <p:nvPicPr>
          <p:cNvPr id="21" name="Image 8" descr="preencoded.png">    </p:cNvPr>
          <p:cNvPicPr>
            <a:picLocks noChangeAspect="1"/>
          </p:cNvPicPr>
          <p:nvPr/>
        </p:nvPicPr>
        <p:blipFill>
          <a:blip r:embed="rId9"/>
          <a:stretch>
            <a:fillRect/>
          </a:stretch>
        </p:blipFill>
        <p:spPr>
          <a:xfrm>
            <a:off x="13307735" y="228600"/>
            <a:ext cx="1094065" cy="4266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60333"/>
            <a:ext cx="3969425"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Key Takeaways</a:t>
            </a:r>
            <a:endParaRPr lang="en-US" sz="3100" dirty="0"/>
          </a:p>
        </p:txBody>
      </p:sp>
      <p:sp>
        <p:nvSpPr>
          <p:cNvPr id="4" name="Shape 1"/>
          <p:cNvSpPr/>
          <p:nvPr/>
        </p:nvSpPr>
        <p:spPr>
          <a:xfrm>
            <a:off x="793790" y="1494592"/>
            <a:ext cx="7556421" cy="1438156"/>
          </a:xfrm>
          <a:prstGeom prst="roundRect">
            <a:avLst>
              <a:gd name="adj" fmla="val 4637"/>
            </a:avLst>
          </a:prstGeom>
          <a:solidFill>
            <a:srgbClr val="FBE1D0"/>
          </a:solidFill>
          <a:ln w="7620">
            <a:solidFill>
              <a:srgbClr val="E1C7B6"/>
            </a:solidFill>
            <a:prstDash val="solid"/>
          </a:ln>
        </p:spPr>
      </p:sp>
      <p:sp>
        <p:nvSpPr>
          <p:cNvPr id="5" name="Text 2"/>
          <p:cNvSpPr/>
          <p:nvPr/>
        </p:nvSpPr>
        <p:spPr>
          <a:xfrm>
            <a:off x="960120" y="1660922"/>
            <a:ext cx="2620447"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Connection Methodologies</a:t>
            </a:r>
            <a:endParaRPr lang="en-US" sz="1550" dirty="0"/>
          </a:p>
        </p:txBody>
      </p:sp>
      <p:sp>
        <p:nvSpPr>
          <p:cNvPr id="6" name="Text 3"/>
          <p:cNvSpPr/>
          <p:nvPr/>
        </p:nvSpPr>
        <p:spPr>
          <a:xfrm>
            <a:off x="960120" y="2004179"/>
            <a:ext cx="7223760"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RESTful APIs, GraphQL, and WebSockets each offer distinct advantages for different use cases. Choose the right approach based on your app's specific requirements for data access patterns and real-time needs.</a:t>
            </a:r>
            <a:endParaRPr lang="en-US" sz="1250" dirty="0"/>
          </a:p>
        </p:txBody>
      </p:sp>
      <p:sp>
        <p:nvSpPr>
          <p:cNvPr id="7" name="Shape 4"/>
          <p:cNvSpPr/>
          <p:nvPr/>
        </p:nvSpPr>
        <p:spPr>
          <a:xfrm>
            <a:off x="793790" y="3091458"/>
            <a:ext cx="7556421" cy="1438156"/>
          </a:xfrm>
          <a:prstGeom prst="roundRect">
            <a:avLst>
              <a:gd name="adj" fmla="val 4637"/>
            </a:avLst>
          </a:prstGeom>
          <a:solidFill>
            <a:srgbClr val="FBE1D0"/>
          </a:solidFill>
          <a:ln w="7620">
            <a:solidFill>
              <a:srgbClr val="E1C7B6"/>
            </a:solidFill>
            <a:prstDash val="solid"/>
          </a:ln>
        </p:spPr>
      </p:sp>
      <p:sp>
        <p:nvSpPr>
          <p:cNvPr id="8" name="Text 5"/>
          <p:cNvSpPr/>
          <p:nvPr/>
        </p:nvSpPr>
        <p:spPr>
          <a:xfrm>
            <a:off x="960120" y="3257788"/>
            <a:ext cx="2354342"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Real-World Applications</a:t>
            </a:r>
            <a:endParaRPr lang="en-US" sz="1550" dirty="0"/>
          </a:p>
        </p:txBody>
      </p:sp>
      <p:sp>
        <p:nvSpPr>
          <p:cNvPr id="9" name="Text 6"/>
          <p:cNvSpPr/>
          <p:nvPr/>
        </p:nvSpPr>
        <p:spPr>
          <a:xfrm>
            <a:off x="960120" y="3601045"/>
            <a:ext cx="7223760"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User authentication, data synchronization, and dynamic content management demonstrate how remote database connectivity enhances app functionality and user experience across various domains.</a:t>
            </a:r>
            <a:endParaRPr lang="en-US" sz="1250" dirty="0"/>
          </a:p>
        </p:txBody>
      </p:sp>
      <p:sp>
        <p:nvSpPr>
          <p:cNvPr id="10" name="Shape 7"/>
          <p:cNvSpPr/>
          <p:nvPr/>
        </p:nvSpPr>
        <p:spPr>
          <a:xfrm>
            <a:off x="793790" y="4688324"/>
            <a:ext cx="7556421" cy="1184077"/>
          </a:xfrm>
          <a:prstGeom prst="roundRect">
            <a:avLst>
              <a:gd name="adj" fmla="val 5632"/>
            </a:avLst>
          </a:prstGeom>
          <a:solidFill>
            <a:srgbClr val="FBE1D0"/>
          </a:solidFill>
          <a:ln w="7620">
            <a:solidFill>
              <a:srgbClr val="E1C7B6"/>
            </a:solidFill>
            <a:prstDash val="solid"/>
          </a:ln>
        </p:spPr>
      </p:sp>
      <p:sp>
        <p:nvSpPr>
          <p:cNvPr id="11" name="Text 8"/>
          <p:cNvSpPr/>
          <p:nvPr/>
        </p:nvSpPr>
        <p:spPr>
          <a:xfrm>
            <a:off x="960120" y="4854654"/>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Best Practices</a:t>
            </a:r>
            <a:endParaRPr lang="en-US" sz="1550" dirty="0"/>
          </a:p>
        </p:txBody>
      </p:sp>
      <p:sp>
        <p:nvSpPr>
          <p:cNvPr id="12" name="Text 9"/>
          <p:cNvSpPr/>
          <p:nvPr/>
        </p:nvSpPr>
        <p:spPr>
          <a:xfrm>
            <a:off x="960120" y="5197912"/>
            <a:ext cx="7223760" cy="508159"/>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Optimize network usage, handle errors gracefully, secure data transmission, test connectivity scenarios, and monitor performance to create reliable and efficient mobile applications.</a:t>
            </a:r>
            <a:endParaRPr lang="en-US" sz="1250" dirty="0"/>
          </a:p>
        </p:txBody>
      </p:sp>
      <p:sp>
        <p:nvSpPr>
          <p:cNvPr id="13" name="Shape 10"/>
          <p:cNvSpPr/>
          <p:nvPr/>
        </p:nvSpPr>
        <p:spPr>
          <a:xfrm>
            <a:off x="793790" y="6031111"/>
            <a:ext cx="7556421" cy="1438156"/>
          </a:xfrm>
          <a:prstGeom prst="roundRect">
            <a:avLst>
              <a:gd name="adj" fmla="val 4637"/>
            </a:avLst>
          </a:prstGeom>
          <a:solidFill>
            <a:srgbClr val="FBE1D0"/>
          </a:solidFill>
          <a:ln w="7620">
            <a:solidFill>
              <a:srgbClr val="E1C7B6"/>
            </a:solidFill>
            <a:prstDash val="solid"/>
          </a:ln>
        </p:spPr>
      </p:sp>
      <p:sp>
        <p:nvSpPr>
          <p:cNvPr id="14" name="Text 11"/>
          <p:cNvSpPr/>
          <p:nvPr/>
        </p:nvSpPr>
        <p:spPr>
          <a:xfrm>
            <a:off x="960120" y="6197441"/>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Key Considerations</a:t>
            </a:r>
            <a:endParaRPr lang="en-US" sz="1550" dirty="0"/>
          </a:p>
        </p:txBody>
      </p:sp>
      <p:sp>
        <p:nvSpPr>
          <p:cNvPr id="15" name="Text 12"/>
          <p:cNvSpPr/>
          <p:nvPr/>
        </p:nvSpPr>
        <p:spPr>
          <a:xfrm>
            <a:off x="960120" y="6540698"/>
            <a:ext cx="7223760" cy="762238"/>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Inter" pitchFamily="34" charset="0"/>
                <a:ea typeface="Inter" pitchFamily="34" charset="-122"/>
                <a:cs typeface="Inter" pitchFamily="34" charset="-120"/>
              </a:rPr>
              <a:t>Security, performance, scalability, data consistency, network reliability, monitoring, and testing are critical factors that ensure your mobile app remains secure, responsive, and reliable when interacting with remote databases.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5607"/>
            <a:ext cx="988504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Real-World Example: Flight Booking</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The Challenge</a:t>
            </a:r>
            <a:endParaRPr lang="en-US" sz="2200" dirty="0"/>
          </a:p>
        </p:txBody>
      </p:sp>
      <p:sp>
        <p:nvSpPr>
          <p:cNvPr id="4" name="Text 2"/>
          <p:cNvSpPr/>
          <p:nvPr/>
        </p:nvSpPr>
        <p:spPr>
          <a:xfrm>
            <a:off x="793790" y="3852505"/>
            <a:ext cx="3978116"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Flight booking apps need to display thousands of constantly changing flight schedules, prices, and seat availability without overwhelming the device's storage or processing power.</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The Solution</a:t>
            </a:r>
            <a:endParaRPr lang="en-US" sz="2200" dirty="0"/>
          </a:p>
        </p:txBody>
      </p:sp>
      <p:sp>
        <p:nvSpPr>
          <p:cNvPr id="6" name="Text 4"/>
          <p:cNvSpPr/>
          <p:nvPr/>
        </p:nvSpPr>
        <p:spPr>
          <a:xfrm>
            <a:off x="5332928" y="3852505"/>
            <a:ext cx="3978116"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Instead of storing all flight data locally, the app retrieves only the specific information requested by the user from a remote database, ensuring both real-time accuracy and optimal performance.</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The Benefit</a:t>
            </a:r>
            <a:endParaRPr lang="en-US" sz="2200" dirty="0"/>
          </a:p>
        </p:txBody>
      </p:sp>
      <p:sp>
        <p:nvSpPr>
          <p:cNvPr id="8" name="Text 6"/>
          <p:cNvSpPr/>
          <p:nvPr/>
        </p:nvSpPr>
        <p:spPr>
          <a:xfrm>
            <a:off x="9872067" y="3852505"/>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Users receive up-to-date flight information instantly while enjoying a responsive app experience, regardless of how much flight data exists in the complete database.</a:t>
            </a:r>
            <a:endParaRPr lang="en-US" sz="1750" dirty="0"/>
          </a:p>
        </p:txBody>
      </p:sp>
      <p:pic>
        <p:nvPicPr>
          <p:cNvPr id="9" name="Image 0" descr="preencoded.png">    </p:cNvPr>
          <p:cNvPicPr>
            <a:picLocks noChangeAspect="1"/>
          </p:cNvPicPr>
          <p:nvPr/>
        </p:nvPicPr>
        <p:blipFill>
          <a:blip r:embed="rId1"/>
          <a:stretch>
            <a:fillRect/>
          </a:stretch>
        </p:blipFill>
        <p:spPr>
          <a:xfrm>
            <a:off x="13307735" y="228600"/>
            <a:ext cx="1094065" cy="426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51109"/>
            <a:ext cx="1012698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Common Connection Methodologies</a:t>
            </a:r>
            <a:endParaRPr lang="en-US" sz="4450" dirty="0"/>
          </a:p>
        </p:txBody>
      </p:sp>
      <p:sp>
        <p:nvSpPr>
          <p:cNvPr id="3" name="Text 1"/>
          <p:cNvSpPr/>
          <p:nvPr/>
        </p:nvSpPr>
        <p:spPr>
          <a:xfrm>
            <a:off x="1743789" y="3906441"/>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RESTful APIs</a:t>
            </a:r>
            <a:endParaRPr lang="en-US" sz="2200" dirty="0"/>
          </a:p>
        </p:txBody>
      </p:sp>
      <p:sp>
        <p:nvSpPr>
          <p:cNvPr id="4" name="Text 2"/>
          <p:cNvSpPr/>
          <p:nvPr/>
        </p:nvSpPr>
        <p:spPr>
          <a:xfrm>
            <a:off x="793790" y="4396859"/>
            <a:ext cx="3785235" cy="1088708"/>
          </a:xfrm>
          <a:prstGeom prst="rect">
            <a:avLst/>
          </a:prstGeom>
          <a:noFill/>
          <a:ln/>
        </p:spPr>
        <p:txBody>
          <a:bodyPr wrap="square" lIns="0" tIns="0" rIns="0" bIns="0" rtlCol="0" anchor="t"/>
          <a:lstStyle/>
          <a:p>
            <a:pPr algn="r" indent="0" marL="0">
              <a:lnSpc>
                <a:spcPts val="2850"/>
              </a:lnSpc>
              <a:buNone/>
            </a:pPr>
            <a:r>
              <a:rPr lang="en-US" sz="1750" dirty="0">
                <a:solidFill>
                  <a:srgbClr val="000000"/>
                </a:solidFill>
                <a:latin typeface="Inter" pitchFamily="34" charset="0"/>
                <a:ea typeface="Inter" pitchFamily="34" charset="-122"/>
                <a:cs typeface="Inter" pitchFamily="34" charset="-120"/>
              </a:rPr>
              <a:t>Widely used architectural style for networked applications using HTTP methods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5547717" y="4483775"/>
            <a:ext cx="339328" cy="424220"/>
          </a:xfrm>
          <a:prstGeom prst="rect">
            <a:avLst/>
          </a:prstGeom>
        </p:spPr>
      </p:pic>
      <p:sp>
        <p:nvSpPr>
          <p:cNvPr id="7" name="Text 3"/>
          <p:cNvSpPr/>
          <p:nvPr/>
        </p:nvSpPr>
        <p:spPr>
          <a:xfrm>
            <a:off x="9937790" y="26800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GraphQL</a:t>
            </a:r>
            <a:endParaRPr lang="en-US" sz="2200" dirty="0"/>
          </a:p>
        </p:txBody>
      </p:sp>
      <p:sp>
        <p:nvSpPr>
          <p:cNvPr id="8" name="Text 4"/>
          <p:cNvSpPr/>
          <p:nvPr/>
        </p:nvSpPr>
        <p:spPr>
          <a:xfrm>
            <a:off x="9937790" y="3170515"/>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Query language allowing clients to request only needed data, reducing bandwidth</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944326" y="3100149"/>
            <a:ext cx="339328" cy="424220"/>
          </a:xfrm>
          <a:prstGeom prst="rect">
            <a:avLst/>
          </a:prstGeom>
        </p:spPr>
      </p:pic>
      <p:sp>
        <p:nvSpPr>
          <p:cNvPr id="11" name="Text 5"/>
          <p:cNvSpPr/>
          <p:nvPr/>
        </p:nvSpPr>
        <p:spPr>
          <a:xfrm>
            <a:off x="9937790" y="513266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WebSockets</a:t>
            </a:r>
            <a:endParaRPr lang="en-US" sz="2200" dirty="0"/>
          </a:p>
        </p:txBody>
      </p:sp>
      <p:sp>
        <p:nvSpPr>
          <p:cNvPr id="12" name="Text 6"/>
          <p:cNvSpPr/>
          <p:nvPr/>
        </p:nvSpPr>
        <p:spPr>
          <a:xfrm>
            <a:off x="9937790" y="5623084"/>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Continuous connection enabling real-time communication without repeated requests</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944326" y="5867400"/>
            <a:ext cx="339328" cy="424220"/>
          </a:xfrm>
          <a:prstGeom prst="rect">
            <a:avLst/>
          </a:prstGeom>
        </p:spPr>
      </p:pic>
      <p:pic>
        <p:nvPicPr>
          <p:cNvPr id="15"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45369"/>
            <a:ext cx="7464147"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Understanding RESTful APIs</a:t>
            </a:r>
            <a:endParaRPr lang="en-US" sz="4200" dirty="0"/>
          </a:p>
        </p:txBody>
      </p:sp>
      <p:sp>
        <p:nvSpPr>
          <p:cNvPr id="4" name="Shape 1"/>
          <p:cNvSpPr/>
          <p:nvPr/>
        </p:nvSpPr>
        <p:spPr>
          <a:xfrm>
            <a:off x="793790" y="2041922"/>
            <a:ext cx="3670578" cy="2980611"/>
          </a:xfrm>
          <a:prstGeom prst="roundRect">
            <a:avLst>
              <a:gd name="adj" fmla="val 3036"/>
            </a:avLst>
          </a:prstGeom>
          <a:solidFill>
            <a:srgbClr val="FBE1D0"/>
          </a:solidFill>
          <a:ln w="7620">
            <a:solidFill>
              <a:srgbClr val="E1C7B6"/>
            </a:solidFill>
            <a:prstDash val="solid"/>
          </a:ln>
        </p:spPr>
      </p:sp>
      <p:sp>
        <p:nvSpPr>
          <p:cNvPr id="5" name="Text 2"/>
          <p:cNvSpPr/>
          <p:nvPr/>
        </p:nvSpPr>
        <p:spPr>
          <a:xfrm>
            <a:off x="1016794" y="2264926"/>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What is REST?</a:t>
            </a:r>
            <a:endParaRPr lang="en-US" sz="2100" dirty="0"/>
          </a:p>
        </p:txBody>
      </p:sp>
      <p:sp>
        <p:nvSpPr>
          <p:cNvPr id="6" name="Text 3"/>
          <p:cNvSpPr/>
          <p:nvPr/>
        </p:nvSpPr>
        <p:spPr>
          <a:xfrm>
            <a:off x="1016794" y="2730698"/>
            <a:ext cx="3224570" cy="206883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Representational State Transfer (REST) is an architectural style for designing networked applications that communicate over HTTP using standard methods.</a:t>
            </a:r>
            <a:endParaRPr lang="en-US" sz="1650" dirty="0"/>
          </a:p>
        </p:txBody>
      </p:sp>
      <p:sp>
        <p:nvSpPr>
          <p:cNvPr id="7" name="Shape 4"/>
          <p:cNvSpPr/>
          <p:nvPr/>
        </p:nvSpPr>
        <p:spPr>
          <a:xfrm>
            <a:off x="4679752" y="2041922"/>
            <a:ext cx="3670578" cy="2980611"/>
          </a:xfrm>
          <a:prstGeom prst="roundRect">
            <a:avLst>
              <a:gd name="adj" fmla="val 3036"/>
            </a:avLst>
          </a:prstGeom>
          <a:solidFill>
            <a:srgbClr val="FBE1D0"/>
          </a:solidFill>
          <a:ln w="7620">
            <a:solidFill>
              <a:srgbClr val="E1C7B6"/>
            </a:solidFill>
            <a:prstDash val="solid"/>
          </a:ln>
        </p:spPr>
      </p:sp>
      <p:sp>
        <p:nvSpPr>
          <p:cNvPr id="8" name="Text 5"/>
          <p:cNvSpPr/>
          <p:nvPr/>
        </p:nvSpPr>
        <p:spPr>
          <a:xfrm>
            <a:off x="4902756" y="2264926"/>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How It Works</a:t>
            </a:r>
            <a:endParaRPr lang="en-US" sz="2100" dirty="0"/>
          </a:p>
        </p:txBody>
      </p:sp>
      <p:sp>
        <p:nvSpPr>
          <p:cNvPr id="9" name="Text 6"/>
          <p:cNvSpPr/>
          <p:nvPr/>
        </p:nvSpPr>
        <p:spPr>
          <a:xfrm>
            <a:off x="4902756" y="2730698"/>
            <a:ext cx="3224570" cy="206883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RESTful APIs allow apps to send requests to servers using specific HTTP methods, which process these requests and return structured responses, typically in JSON format.</a:t>
            </a:r>
            <a:endParaRPr lang="en-US" sz="1650" dirty="0"/>
          </a:p>
        </p:txBody>
      </p:sp>
      <p:sp>
        <p:nvSpPr>
          <p:cNvPr id="10" name="Shape 7"/>
          <p:cNvSpPr/>
          <p:nvPr/>
        </p:nvSpPr>
        <p:spPr>
          <a:xfrm>
            <a:off x="793790" y="5237917"/>
            <a:ext cx="7556421" cy="1946196"/>
          </a:xfrm>
          <a:prstGeom prst="roundRect">
            <a:avLst>
              <a:gd name="adj" fmla="val 4650"/>
            </a:avLst>
          </a:prstGeom>
          <a:solidFill>
            <a:srgbClr val="FBE1D0"/>
          </a:solidFill>
          <a:ln w="7620">
            <a:solidFill>
              <a:srgbClr val="E1C7B6"/>
            </a:solidFill>
            <a:prstDash val="solid"/>
          </a:ln>
        </p:spPr>
      </p:sp>
      <p:sp>
        <p:nvSpPr>
          <p:cNvPr id="11" name="Text 8"/>
          <p:cNvSpPr/>
          <p:nvPr/>
        </p:nvSpPr>
        <p:spPr>
          <a:xfrm>
            <a:off x="1016794" y="5460921"/>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Key Benefits</a:t>
            </a:r>
            <a:endParaRPr lang="en-US" sz="2100" dirty="0"/>
          </a:p>
        </p:txBody>
      </p:sp>
      <p:sp>
        <p:nvSpPr>
          <p:cNvPr id="12" name="Text 9"/>
          <p:cNvSpPr/>
          <p:nvPr/>
        </p:nvSpPr>
        <p:spPr>
          <a:xfrm>
            <a:off x="1016794" y="5926693"/>
            <a:ext cx="7110412"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Widely adopted, easy to implement, stateless operations, and excellent compatibility with web infrastructure make REST a popular choice for mobile app connectivity.</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52594"/>
            <a:ext cx="6791444"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RESTful API HTTP Methods</a:t>
            </a:r>
            <a:endParaRPr lang="en-US" sz="4000" dirty="0"/>
          </a:p>
        </p:txBody>
      </p:sp>
      <p:pic>
        <p:nvPicPr>
          <p:cNvPr id="4" name="Image 1" descr="preencoded.png">    </p:cNvPr>
          <p:cNvPicPr>
            <a:picLocks noChangeAspect="1"/>
          </p:cNvPicPr>
          <p:nvPr/>
        </p:nvPicPr>
        <p:blipFill>
          <a:blip r:embed="rId2"/>
          <a:stretch>
            <a:fillRect/>
          </a:stretch>
        </p:blipFill>
        <p:spPr>
          <a:xfrm>
            <a:off x="793790" y="1732359"/>
            <a:ext cx="510302" cy="510302"/>
          </a:xfrm>
          <a:prstGeom prst="rect">
            <a:avLst/>
          </a:prstGeom>
        </p:spPr>
      </p:pic>
      <p:sp>
        <p:nvSpPr>
          <p:cNvPr id="5" name="Text 1"/>
          <p:cNvSpPr/>
          <p:nvPr/>
        </p:nvSpPr>
        <p:spPr>
          <a:xfrm>
            <a:off x="1508165" y="1817846"/>
            <a:ext cx="1634252"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GET</a:t>
            </a:r>
            <a:endParaRPr lang="en-US" sz="2000" dirty="0"/>
          </a:p>
        </p:txBody>
      </p:sp>
      <p:sp>
        <p:nvSpPr>
          <p:cNvPr id="6" name="Text 2"/>
          <p:cNvSpPr/>
          <p:nvPr/>
        </p:nvSpPr>
        <p:spPr>
          <a:xfrm>
            <a:off x="1508165" y="2259092"/>
            <a:ext cx="1634252" cy="1633538"/>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Retrieves data from the server, like fetching a user profile or product details</a:t>
            </a:r>
            <a:endParaRPr lang="en-US" sz="1600" dirty="0"/>
          </a:p>
        </p:txBody>
      </p:sp>
      <p:pic>
        <p:nvPicPr>
          <p:cNvPr id="7" name="Image 2" descr="preencoded.png">    </p:cNvPr>
          <p:cNvPicPr>
            <a:picLocks noChangeAspect="1"/>
          </p:cNvPicPr>
          <p:nvPr/>
        </p:nvPicPr>
        <p:blipFill>
          <a:blip r:embed="rId3"/>
          <a:stretch>
            <a:fillRect/>
          </a:stretch>
        </p:blipFill>
        <p:spPr>
          <a:xfrm>
            <a:off x="3397568" y="1732359"/>
            <a:ext cx="510302" cy="510302"/>
          </a:xfrm>
          <a:prstGeom prst="rect">
            <a:avLst/>
          </a:prstGeom>
        </p:spPr>
      </p:pic>
      <p:sp>
        <p:nvSpPr>
          <p:cNvPr id="8" name="Text 3"/>
          <p:cNvSpPr/>
          <p:nvPr/>
        </p:nvSpPr>
        <p:spPr>
          <a:xfrm>
            <a:off x="4111943" y="1817846"/>
            <a:ext cx="1634371"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POST</a:t>
            </a:r>
            <a:endParaRPr lang="en-US" sz="2000" dirty="0"/>
          </a:p>
        </p:txBody>
      </p:sp>
      <p:sp>
        <p:nvSpPr>
          <p:cNvPr id="9" name="Text 4"/>
          <p:cNvSpPr/>
          <p:nvPr/>
        </p:nvSpPr>
        <p:spPr>
          <a:xfrm>
            <a:off x="4111943" y="2259092"/>
            <a:ext cx="1634371" cy="228695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Sends new data to the server, such as creating a new user account or adding a product</a:t>
            </a:r>
            <a:endParaRPr lang="en-US" sz="1600" dirty="0"/>
          </a:p>
        </p:txBody>
      </p:sp>
      <p:pic>
        <p:nvPicPr>
          <p:cNvPr id="10" name="Image 3" descr="preencoded.png">    </p:cNvPr>
          <p:cNvPicPr>
            <a:picLocks noChangeAspect="1"/>
          </p:cNvPicPr>
          <p:nvPr/>
        </p:nvPicPr>
        <p:blipFill>
          <a:blip r:embed="rId4"/>
          <a:stretch>
            <a:fillRect/>
          </a:stretch>
        </p:blipFill>
        <p:spPr>
          <a:xfrm>
            <a:off x="6001464" y="1732359"/>
            <a:ext cx="510302" cy="510302"/>
          </a:xfrm>
          <a:prstGeom prst="rect">
            <a:avLst/>
          </a:prstGeom>
        </p:spPr>
      </p:pic>
      <p:sp>
        <p:nvSpPr>
          <p:cNvPr id="11" name="Text 5"/>
          <p:cNvSpPr/>
          <p:nvPr/>
        </p:nvSpPr>
        <p:spPr>
          <a:xfrm>
            <a:off x="6715839" y="1817846"/>
            <a:ext cx="1634371"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PUT</a:t>
            </a:r>
            <a:endParaRPr lang="en-US" sz="2000" dirty="0"/>
          </a:p>
        </p:txBody>
      </p:sp>
      <p:sp>
        <p:nvSpPr>
          <p:cNvPr id="12" name="Text 6"/>
          <p:cNvSpPr/>
          <p:nvPr/>
        </p:nvSpPr>
        <p:spPr>
          <a:xfrm>
            <a:off x="6715839" y="2259092"/>
            <a:ext cx="1634371" cy="196024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Updates existing data on the server, like modifying user information or product details</a:t>
            </a:r>
            <a:endParaRPr lang="en-US" sz="1600" dirty="0"/>
          </a:p>
        </p:txBody>
      </p:sp>
      <p:pic>
        <p:nvPicPr>
          <p:cNvPr id="13" name="Image 4" descr="preencoded.png">    </p:cNvPr>
          <p:cNvPicPr>
            <a:picLocks noChangeAspect="1"/>
          </p:cNvPicPr>
          <p:nvPr/>
        </p:nvPicPr>
        <p:blipFill>
          <a:blip r:embed="rId5"/>
          <a:stretch>
            <a:fillRect/>
          </a:stretch>
        </p:blipFill>
        <p:spPr>
          <a:xfrm>
            <a:off x="793790" y="4990028"/>
            <a:ext cx="510302" cy="510302"/>
          </a:xfrm>
          <a:prstGeom prst="rect">
            <a:avLst/>
          </a:prstGeom>
        </p:spPr>
      </p:pic>
      <p:sp>
        <p:nvSpPr>
          <p:cNvPr id="14" name="Text 7"/>
          <p:cNvSpPr/>
          <p:nvPr/>
        </p:nvSpPr>
        <p:spPr>
          <a:xfrm>
            <a:off x="1508165" y="5075515"/>
            <a:ext cx="1634252"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DELETE</a:t>
            </a:r>
            <a:endParaRPr lang="en-US" sz="2000" dirty="0"/>
          </a:p>
        </p:txBody>
      </p:sp>
      <p:sp>
        <p:nvSpPr>
          <p:cNvPr id="15" name="Text 8"/>
          <p:cNvSpPr/>
          <p:nvPr/>
        </p:nvSpPr>
        <p:spPr>
          <a:xfrm>
            <a:off x="1508165" y="5516761"/>
            <a:ext cx="1634252" cy="196024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Removes data from the server, such as deleting a user account or removing a product</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94015"/>
            <a:ext cx="7556421" cy="1346835"/>
          </a:xfrm>
          <a:prstGeom prst="rect">
            <a:avLst/>
          </a:prstGeom>
          <a:noFill/>
          <a:ln/>
        </p:spPr>
        <p:txBody>
          <a:bodyPr wrap="squar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RESTful API in Action: Travel App Example</a:t>
            </a:r>
            <a:endParaRPr lang="en-US" sz="4200" dirty="0"/>
          </a:p>
        </p:txBody>
      </p:sp>
      <p:pic>
        <p:nvPicPr>
          <p:cNvPr id="4" name="Image 1" descr="preencoded.png">    </p:cNvPr>
          <p:cNvPicPr>
            <a:picLocks noChangeAspect="1"/>
          </p:cNvPicPr>
          <p:nvPr/>
        </p:nvPicPr>
        <p:blipFill>
          <a:blip r:embed="rId2"/>
          <a:stretch>
            <a:fillRect/>
          </a:stretch>
        </p:blipFill>
        <p:spPr>
          <a:xfrm>
            <a:off x="793790" y="2363986"/>
            <a:ext cx="1077397" cy="1292900"/>
          </a:xfrm>
          <a:prstGeom prst="rect">
            <a:avLst/>
          </a:prstGeom>
        </p:spPr>
      </p:pic>
      <p:sp>
        <p:nvSpPr>
          <p:cNvPr id="5" name="Text 1"/>
          <p:cNvSpPr/>
          <p:nvPr/>
        </p:nvSpPr>
        <p:spPr>
          <a:xfrm>
            <a:off x="2194322" y="2579370"/>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User Searches</a:t>
            </a:r>
            <a:endParaRPr lang="en-US" sz="2100" dirty="0"/>
          </a:p>
        </p:txBody>
      </p:sp>
      <p:sp>
        <p:nvSpPr>
          <p:cNvPr id="6" name="Text 2"/>
          <p:cNvSpPr/>
          <p:nvPr/>
        </p:nvSpPr>
        <p:spPr>
          <a:xfrm>
            <a:off x="2194322" y="3045143"/>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User enters flight search criteria in the travel app</a:t>
            </a:r>
            <a:endParaRPr lang="en-US" sz="1650" dirty="0"/>
          </a:p>
        </p:txBody>
      </p:sp>
      <p:pic>
        <p:nvPicPr>
          <p:cNvPr id="7" name="Image 2" descr="preencoded.png">    </p:cNvPr>
          <p:cNvPicPr>
            <a:picLocks noChangeAspect="1"/>
          </p:cNvPicPr>
          <p:nvPr/>
        </p:nvPicPr>
        <p:blipFill>
          <a:blip r:embed="rId3"/>
          <a:stretch>
            <a:fillRect/>
          </a:stretch>
        </p:blipFill>
        <p:spPr>
          <a:xfrm>
            <a:off x="793790" y="3656886"/>
            <a:ext cx="1077397" cy="1292900"/>
          </a:xfrm>
          <a:prstGeom prst="rect">
            <a:avLst/>
          </a:prstGeom>
        </p:spPr>
      </p:pic>
      <p:sp>
        <p:nvSpPr>
          <p:cNvPr id="8" name="Text 3"/>
          <p:cNvSpPr/>
          <p:nvPr/>
        </p:nvSpPr>
        <p:spPr>
          <a:xfrm>
            <a:off x="2194322" y="3872270"/>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GET Request</a:t>
            </a:r>
            <a:endParaRPr lang="en-US" sz="2100" dirty="0"/>
          </a:p>
        </p:txBody>
      </p:sp>
      <p:sp>
        <p:nvSpPr>
          <p:cNvPr id="9" name="Text 4"/>
          <p:cNvSpPr/>
          <p:nvPr/>
        </p:nvSpPr>
        <p:spPr>
          <a:xfrm>
            <a:off x="2194322" y="4338042"/>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App sends GET request with search parameters to server</a:t>
            </a:r>
            <a:endParaRPr lang="en-US" sz="1650" dirty="0"/>
          </a:p>
        </p:txBody>
      </p:sp>
      <p:pic>
        <p:nvPicPr>
          <p:cNvPr id="10" name="Image 3" descr="preencoded.png">    </p:cNvPr>
          <p:cNvPicPr>
            <a:picLocks noChangeAspect="1"/>
          </p:cNvPicPr>
          <p:nvPr/>
        </p:nvPicPr>
        <p:blipFill>
          <a:blip r:embed="rId4"/>
          <a:stretch>
            <a:fillRect/>
          </a:stretch>
        </p:blipFill>
        <p:spPr>
          <a:xfrm>
            <a:off x="793790" y="4949785"/>
            <a:ext cx="1077397" cy="1292900"/>
          </a:xfrm>
          <a:prstGeom prst="rect">
            <a:avLst/>
          </a:prstGeom>
        </p:spPr>
      </p:pic>
      <p:sp>
        <p:nvSpPr>
          <p:cNvPr id="11" name="Text 5"/>
          <p:cNvSpPr/>
          <p:nvPr/>
        </p:nvSpPr>
        <p:spPr>
          <a:xfrm>
            <a:off x="2194322" y="516516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Server Processes</a:t>
            </a:r>
            <a:endParaRPr lang="en-US" sz="2100" dirty="0"/>
          </a:p>
        </p:txBody>
      </p:sp>
      <p:sp>
        <p:nvSpPr>
          <p:cNvPr id="12" name="Text 6"/>
          <p:cNvSpPr/>
          <p:nvPr/>
        </p:nvSpPr>
        <p:spPr>
          <a:xfrm>
            <a:off x="2194322" y="5630942"/>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Server queries database and prepares flight data</a:t>
            </a:r>
            <a:endParaRPr lang="en-US" sz="1650" dirty="0"/>
          </a:p>
        </p:txBody>
      </p:sp>
      <p:pic>
        <p:nvPicPr>
          <p:cNvPr id="13" name="Image 4" descr="preencoded.png">    </p:cNvPr>
          <p:cNvPicPr>
            <a:picLocks noChangeAspect="1"/>
          </p:cNvPicPr>
          <p:nvPr/>
        </p:nvPicPr>
        <p:blipFill>
          <a:blip r:embed="rId5"/>
          <a:stretch>
            <a:fillRect/>
          </a:stretch>
        </p:blipFill>
        <p:spPr>
          <a:xfrm>
            <a:off x="793790" y="6242685"/>
            <a:ext cx="1077397" cy="1292900"/>
          </a:xfrm>
          <a:prstGeom prst="rect">
            <a:avLst/>
          </a:prstGeom>
        </p:spPr>
      </p:pic>
      <p:sp>
        <p:nvSpPr>
          <p:cNvPr id="14" name="Text 7"/>
          <p:cNvSpPr/>
          <p:nvPr/>
        </p:nvSpPr>
        <p:spPr>
          <a:xfrm>
            <a:off x="2194322" y="645806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JSON Response</a:t>
            </a:r>
            <a:endParaRPr lang="en-US" sz="2100" dirty="0"/>
          </a:p>
        </p:txBody>
      </p:sp>
      <p:sp>
        <p:nvSpPr>
          <p:cNvPr id="15" name="Text 8"/>
          <p:cNvSpPr/>
          <p:nvPr/>
        </p:nvSpPr>
        <p:spPr>
          <a:xfrm>
            <a:off x="2194322" y="6923842"/>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Server returns available flights in JSON format</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30210"/>
            <a:ext cx="6039207"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Understanding GraphQL</a:t>
            </a:r>
            <a:endParaRPr lang="en-US" sz="4000" dirty="0"/>
          </a:p>
        </p:txBody>
      </p:sp>
      <p:pic>
        <p:nvPicPr>
          <p:cNvPr id="3" name="Image 0" descr="preencoded.png">    </p:cNvPr>
          <p:cNvPicPr>
            <a:picLocks noChangeAspect="1"/>
          </p:cNvPicPr>
          <p:nvPr/>
        </p:nvPicPr>
        <p:blipFill>
          <a:blip r:embed="rId1"/>
          <a:stretch>
            <a:fillRect/>
          </a:stretch>
        </p:blipFill>
        <p:spPr>
          <a:xfrm>
            <a:off x="2978348" y="1776413"/>
            <a:ext cx="2152055" cy="1176099"/>
          </a:xfrm>
          <a:prstGeom prst="rect">
            <a:avLst/>
          </a:prstGeom>
        </p:spPr>
      </p:pic>
      <p:pic>
        <p:nvPicPr>
          <p:cNvPr id="4" name="Image 1" descr="preencoded.png">    </p:cNvPr>
          <p:cNvPicPr>
            <a:picLocks noChangeAspect="1"/>
          </p:cNvPicPr>
          <p:nvPr/>
        </p:nvPicPr>
        <p:blipFill>
          <a:blip r:embed="rId2"/>
          <a:stretch>
            <a:fillRect/>
          </a:stretch>
        </p:blipFill>
        <p:spPr>
          <a:xfrm>
            <a:off x="3910846" y="2330768"/>
            <a:ext cx="287060" cy="358735"/>
          </a:xfrm>
          <a:prstGeom prst="rect">
            <a:avLst/>
          </a:prstGeom>
        </p:spPr>
      </p:pic>
      <p:sp>
        <p:nvSpPr>
          <p:cNvPr id="5" name="Text 1"/>
          <p:cNvSpPr/>
          <p:nvPr/>
        </p:nvSpPr>
        <p:spPr>
          <a:xfrm>
            <a:off x="5334476" y="1980486"/>
            <a:ext cx="272319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Precise Data Retrieval</a:t>
            </a:r>
            <a:endParaRPr lang="en-US" sz="2000" dirty="0"/>
          </a:p>
        </p:txBody>
      </p:sp>
      <p:sp>
        <p:nvSpPr>
          <p:cNvPr id="6" name="Text 2"/>
          <p:cNvSpPr/>
          <p:nvPr/>
        </p:nvSpPr>
        <p:spPr>
          <a:xfrm>
            <a:off x="5334476" y="2421731"/>
            <a:ext cx="3099435"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Request only needed data fields</a:t>
            </a:r>
            <a:endParaRPr lang="en-US" sz="1600" dirty="0"/>
          </a:p>
        </p:txBody>
      </p:sp>
      <p:sp>
        <p:nvSpPr>
          <p:cNvPr id="7" name="Shape 3"/>
          <p:cNvSpPr/>
          <p:nvPr/>
        </p:nvSpPr>
        <p:spPr>
          <a:xfrm>
            <a:off x="5181362" y="2968466"/>
            <a:ext cx="8604290" cy="11430"/>
          </a:xfrm>
          <a:prstGeom prst="roundRect">
            <a:avLst>
              <a:gd name="adj" fmla="val 750139"/>
            </a:avLst>
          </a:prstGeom>
          <a:solidFill>
            <a:srgbClr val="E1C7B6"/>
          </a:solidFill>
          <a:ln/>
        </p:spPr>
      </p:sp>
      <p:pic>
        <p:nvPicPr>
          <p:cNvPr id="8" name="Image 2" descr="preencoded.png">    </p:cNvPr>
          <p:cNvPicPr>
            <a:picLocks noChangeAspect="1"/>
          </p:cNvPicPr>
          <p:nvPr/>
        </p:nvPicPr>
        <p:blipFill>
          <a:blip r:embed="rId3"/>
          <a:stretch>
            <a:fillRect/>
          </a:stretch>
        </p:blipFill>
        <p:spPr>
          <a:xfrm>
            <a:off x="1902381" y="3003471"/>
            <a:ext cx="4304109" cy="1176099"/>
          </a:xfrm>
          <a:prstGeom prst="rect">
            <a:avLst/>
          </a:prstGeom>
        </p:spPr>
      </p:pic>
      <p:pic>
        <p:nvPicPr>
          <p:cNvPr id="9" name="Image 3" descr="preencoded.png">    </p:cNvPr>
          <p:cNvPicPr>
            <a:picLocks noChangeAspect="1"/>
          </p:cNvPicPr>
          <p:nvPr/>
        </p:nvPicPr>
        <p:blipFill>
          <a:blip r:embed="rId4"/>
          <a:stretch>
            <a:fillRect/>
          </a:stretch>
        </p:blipFill>
        <p:spPr>
          <a:xfrm>
            <a:off x="3910846" y="3412093"/>
            <a:ext cx="287060" cy="358735"/>
          </a:xfrm>
          <a:prstGeom prst="rect">
            <a:avLst/>
          </a:prstGeom>
        </p:spPr>
      </p:pic>
      <p:sp>
        <p:nvSpPr>
          <p:cNvPr id="10" name="Text 4"/>
          <p:cNvSpPr/>
          <p:nvPr/>
        </p:nvSpPr>
        <p:spPr>
          <a:xfrm>
            <a:off x="6410563" y="3207544"/>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Schema Definition</a:t>
            </a:r>
            <a:endParaRPr lang="en-US" sz="2000" dirty="0"/>
          </a:p>
        </p:txBody>
      </p:sp>
      <p:sp>
        <p:nvSpPr>
          <p:cNvPr id="11" name="Text 5"/>
          <p:cNvSpPr/>
          <p:nvPr/>
        </p:nvSpPr>
        <p:spPr>
          <a:xfrm>
            <a:off x="6410563" y="3648789"/>
            <a:ext cx="4105275"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Structured data types and access patterns</a:t>
            </a:r>
            <a:endParaRPr lang="en-US" sz="1600" dirty="0"/>
          </a:p>
        </p:txBody>
      </p:sp>
      <p:sp>
        <p:nvSpPr>
          <p:cNvPr id="12" name="Shape 6"/>
          <p:cNvSpPr/>
          <p:nvPr/>
        </p:nvSpPr>
        <p:spPr>
          <a:xfrm>
            <a:off x="6257449" y="4195524"/>
            <a:ext cx="7528203" cy="11430"/>
          </a:xfrm>
          <a:prstGeom prst="roundRect">
            <a:avLst>
              <a:gd name="adj" fmla="val 750139"/>
            </a:avLst>
          </a:prstGeom>
          <a:solidFill>
            <a:srgbClr val="E1C7B6"/>
          </a:solidFill>
          <a:ln/>
        </p:spPr>
      </p:sp>
      <p:pic>
        <p:nvPicPr>
          <p:cNvPr id="13" name="Image 4" descr="preencoded.png">    </p:cNvPr>
          <p:cNvPicPr>
            <a:picLocks noChangeAspect="1"/>
          </p:cNvPicPr>
          <p:nvPr/>
        </p:nvPicPr>
        <p:blipFill>
          <a:blip r:embed="rId5"/>
          <a:stretch>
            <a:fillRect/>
          </a:stretch>
        </p:blipFill>
        <p:spPr>
          <a:xfrm>
            <a:off x="826294" y="4230529"/>
            <a:ext cx="6456164" cy="1176099"/>
          </a:xfrm>
          <a:prstGeom prst="rect">
            <a:avLst/>
          </a:prstGeom>
        </p:spPr>
      </p:pic>
      <p:pic>
        <p:nvPicPr>
          <p:cNvPr id="14" name="Image 5" descr="preencoded.png">    </p:cNvPr>
          <p:cNvPicPr>
            <a:picLocks noChangeAspect="1"/>
          </p:cNvPicPr>
          <p:nvPr/>
        </p:nvPicPr>
        <p:blipFill>
          <a:blip r:embed="rId6"/>
          <a:stretch>
            <a:fillRect/>
          </a:stretch>
        </p:blipFill>
        <p:spPr>
          <a:xfrm>
            <a:off x="3910727" y="4639151"/>
            <a:ext cx="287060" cy="358735"/>
          </a:xfrm>
          <a:prstGeom prst="rect">
            <a:avLst/>
          </a:prstGeom>
        </p:spPr>
      </p:pic>
      <p:sp>
        <p:nvSpPr>
          <p:cNvPr id="15" name="Text 7"/>
          <p:cNvSpPr/>
          <p:nvPr/>
        </p:nvSpPr>
        <p:spPr>
          <a:xfrm>
            <a:off x="7486531" y="4434602"/>
            <a:ext cx="3277433"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Performance Optimization</a:t>
            </a:r>
            <a:endParaRPr lang="en-US" sz="2000" dirty="0"/>
          </a:p>
        </p:txBody>
      </p:sp>
      <p:sp>
        <p:nvSpPr>
          <p:cNvPr id="16" name="Text 8"/>
          <p:cNvSpPr/>
          <p:nvPr/>
        </p:nvSpPr>
        <p:spPr>
          <a:xfrm>
            <a:off x="7486531" y="4875848"/>
            <a:ext cx="3957280" cy="326708"/>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Reduced bandwidth and improved speed</a:t>
            </a:r>
            <a:endParaRPr lang="en-US" sz="1600" dirty="0"/>
          </a:p>
        </p:txBody>
      </p:sp>
      <p:sp>
        <p:nvSpPr>
          <p:cNvPr id="17" name="Text 9"/>
          <p:cNvSpPr/>
          <p:nvPr/>
        </p:nvSpPr>
        <p:spPr>
          <a:xfrm>
            <a:off x="793790" y="5636181"/>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GraphQL offers a more efficient way to communicate with databases by allowing clients to request only the specific data they need. This precision reduces bandwidth usage and improves app performance, especially on slower networks or less powerful devices.</a:t>
            </a:r>
            <a:endParaRPr lang="en-US" sz="1600" dirty="0"/>
          </a:p>
        </p:txBody>
      </p:sp>
      <p:sp>
        <p:nvSpPr>
          <p:cNvPr id="18" name="Text 10"/>
          <p:cNvSpPr/>
          <p:nvPr/>
        </p:nvSpPr>
        <p:spPr>
          <a:xfrm>
            <a:off x="793790" y="6519148"/>
            <a:ext cx="13042821" cy="980123"/>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Developers define a schema that describes all available data types and how clients can access them, creating a clear contract between client and server. This approach eliminates over-fetching and under-fetching of data that commonly occurs with traditional REST APIs.</a:t>
            </a:r>
            <a:endParaRPr lang="en-US" sz="1600" dirty="0"/>
          </a:p>
        </p:txBody>
      </p:sp>
      <p:pic>
        <p:nvPicPr>
          <p:cNvPr id="19" name="Image 6" descr="preencoded.png">    </p:cNvPr>
          <p:cNvPicPr>
            <a:picLocks noChangeAspect="1"/>
          </p:cNvPicPr>
          <p:nvPr/>
        </p:nvPicPr>
        <p:blipFill>
          <a:blip r:embed="rId7"/>
          <a:stretch>
            <a:fillRect/>
          </a:stretch>
        </p:blipFill>
        <p:spPr>
          <a:xfrm>
            <a:off x="13307735" y="228600"/>
            <a:ext cx="1094065" cy="426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3787" y="607933"/>
            <a:ext cx="6792158" cy="621744"/>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Understanding WebSockets</a:t>
            </a:r>
            <a:endParaRPr lang="en-US" sz="3900" dirty="0"/>
          </a:p>
        </p:txBody>
      </p:sp>
      <p:sp>
        <p:nvSpPr>
          <p:cNvPr id="3" name="Shape 1"/>
          <p:cNvSpPr/>
          <p:nvPr/>
        </p:nvSpPr>
        <p:spPr>
          <a:xfrm>
            <a:off x="773787" y="1627584"/>
            <a:ext cx="2180392" cy="1146334"/>
          </a:xfrm>
          <a:prstGeom prst="roundRect">
            <a:avLst>
              <a:gd name="adj" fmla="val 7291"/>
            </a:avLst>
          </a:prstGeom>
          <a:solidFill>
            <a:srgbClr val="FBE1D0"/>
          </a:solidFill>
          <a:ln w="7620">
            <a:solidFill>
              <a:srgbClr val="E1C7B6"/>
            </a:solidFill>
            <a:prstDash val="solid"/>
          </a:ln>
        </p:spPr>
      </p:sp>
      <p:pic>
        <p:nvPicPr>
          <p:cNvPr id="4" name="Image 0" descr="preencoded.png">    </p:cNvPr>
          <p:cNvPicPr>
            <a:picLocks noChangeAspect="1"/>
          </p:cNvPicPr>
          <p:nvPr/>
        </p:nvPicPr>
        <p:blipFill>
          <a:blip r:embed="rId1"/>
          <a:stretch>
            <a:fillRect/>
          </a:stretch>
        </p:blipFill>
        <p:spPr>
          <a:xfrm>
            <a:off x="1724025" y="2025848"/>
            <a:ext cx="279797" cy="349687"/>
          </a:xfrm>
          <a:prstGeom prst="rect">
            <a:avLst/>
          </a:prstGeom>
        </p:spPr>
      </p:pic>
      <p:sp>
        <p:nvSpPr>
          <p:cNvPr id="5" name="Text 2"/>
          <p:cNvSpPr/>
          <p:nvPr/>
        </p:nvSpPr>
        <p:spPr>
          <a:xfrm>
            <a:off x="3153132" y="1826538"/>
            <a:ext cx="2870359" cy="310872"/>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Continuous Connection</a:t>
            </a:r>
            <a:endParaRPr lang="en-US" sz="1950" dirty="0"/>
          </a:p>
        </p:txBody>
      </p:sp>
      <p:sp>
        <p:nvSpPr>
          <p:cNvPr id="6" name="Text 3"/>
          <p:cNvSpPr/>
          <p:nvPr/>
        </p:nvSpPr>
        <p:spPr>
          <a:xfrm>
            <a:off x="3153132" y="2256711"/>
            <a:ext cx="3642479" cy="318254"/>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Persistent bidirectional communication</a:t>
            </a:r>
            <a:endParaRPr lang="en-US" sz="1550" dirty="0"/>
          </a:p>
        </p:txBody>
      </p:sp>
      <p:sp>
        <p:nvSpPr>
          <p:cNvPr id="7" name="Shape 4"/>
          <p:cNvSpPr/>
          <p:nvPr/>
        </p:nvSpPr>
        <p:spPr>
          <a:xfrm>
            <a:off x="3053596" y="2764393"/>
            <a:ext cx="10703600" cy="11430"/>
          </a:xfrm>
          <a:prstGeom prst="roundRect">
            <a:avLst>
              <a:gd name="adj" fmla="val 731183"/>
            </a:avLst>
          </a:prstGeom>
          <a:solidFill>
            <a:srgbClr val="E1C7B6"/>
          </a:solidFill>
          <a:ln/>
        </p:spPr>
      </p:sp>
      <p:sp>
        <p:nvSpPr>
          <p:cNvPr id="8" name="Shape 5"/>
          <p:cNvSpPr/>
          <p:nvPr/>
        </p:nvSpPr>
        <p:spPr>
          <a:xfrm>
            <a:off x="773787" y="2873335"/>
            <a:ext cx="4360902" cy="1146334"/>
          </a:xfrm>
          <a:prstGeom prst="roundRect">
            <a:avLst>
              <a:gd name="adj" fmla="val 7291"/>
            </a:avLst>
          </a:prstGeom>
          <a:solidFill>
            <a:srgbClr val="FBE1D0"/>
          </a:solidFill>
          <a:ln w="7620">
            <a:solidFill>
              <a:srgbClr val="E1C7B6"/>
            </a:solidFill>
            <a:prstDash val="solid"/>
          </a:ln>
        </p:spPr>
      </p:sp>
      <p:pic>
        <p:nvPicPr>
          <p:cNvPr id="9" name="Image 1" descr="preencoded.png">    </p:cNvPr>
          <p:cNvPicPr>
            <a:picLocks noChangeAspect="1"/>
          </p:cNvPicPr>
          <p:nvPr/>
        </p:nvPicPr>
        <p:blipFill>
          <a:blip r:embed="rId2"/>
          <a:stretch>
            <a:fillRect/>
          </a:stretch>
        </p:blipFill>
        <p:spPr>
          <a:xfrm>
            <a:off x="2814280" y="3271599"/>
            <a:ext cx="279797" cy="349687"/>
          </a:xfrm>
          <a:prstGeom prst="rect">
            <a:avLst/>
          </a:prstGeom>
        </p:spPr>
      </p:pic>
      <p:sp>
        <p:nvSpPr>
          <p:cNvPr id="10" name="Text 6"/>
          <p:cNvSpPr/>
          <p:nvPr/>
        </p:nvSpPr>
        <p:spPr>
          <a:xfrm>
            <a:off x="5333643" y="3072289"/>
            <a:ext cx="2487216" cy="310872"/>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Real-Time Updates</a:t>
            </a:r>
            <a:endParaRPr lang="en-US" sz="1950" dirty="0"/>
          </a:p>
        </p:txBody>
      </p:sp>
      <p:sp>
        <p:nvSpPr>
          <p:cNvPr id="11" name="Text 7"/>
          <p:cNvSpPr/>
          <p:nvPr/>
        </p:nvSpPr>
        <p:spPr>
          <a:xfrm>
            <a:off x="5333643" y="3502462"/>
            <a:ext cx="3291483" cy="318254"/>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Instant data sharing without polling</a:t>
            </a:r>
            <a:endParaRPr lang="en-US" sz="1550" dirty="0"/>
          </a:p>
        </p:txBody>
      </p:sp>
      <p:sp>
        <p:nvSpPr>
          <p:cNvPr id="12" name="Shape 8"/>
          <p:cNvSpPr/>
          <p:nvPr/>
        </p:nvSpPr>
        <p:spPr>
          <a:xfrm>
            <a:off x="5234107" y="4010144"/>
            <a:ext cx="8523089" cy="11430"/>
          </a:xfrm>
          <a:prstGeom prst="roundRect">
            <a:avLst>
              <a:gd name="adj" fmla="val 731183"/>
            </a:avLst>
          </a:prstGeom>
          <a:solidFill>
            <a:srgbClr val="E1C7B6"/>
          </a:solidFill>
          <a:ln/>
        </p:spPr>
      </p:sp>
      <p:sp>
        <p:nvSpPr>
          <p:cNvPr id="13" name="Shape 9"/>
          <p:cNvSpPr/>
          <p:nvPr/>
        </p:nvSpPr>
        <p:spPr>
          <a:xfrm>
            <a:off x="773787" y="4119086"/>
            <a:ext cx="6541413" cy="1146334"/>
          </a:xfrm>
          <a:prstGeom prst="roundRect">
            <a:avLst>
              <a:gd name="adj" fmla="val 7291"/>
            </a:avLst>
          </a:prstGeom>
          <a:solidFill>
            <a:srgbClr val="FBE1D0"/>
          </a:solidFill>
          <a:ln w="7620">
            <a:solidFill>
              <a:srgbClr val="E1C7B6"/>
            </a:solidFill>
            <a:prstDash val="solid"/>
          </a:ln>
        </p:spPr>
      </p:sp>
      <p:pic>
        <p:nvPicPr>
          <p:cNvPr id="14" name="Image 2" descr="preencoded.png">    </p:cNvPr>
          <p:cNvPicPr>
            <a:picLocks noChangeAspect="1"/>
          </p:cNvPicPr>
          <p:nvPr/>
        </p:nvPicPr>
        <p:blipFill>
          <a:blip r:embed="rId3"/>
          <a:stretch>
            <a:fillRect/>
          </a:stretch>
        </p:blipFill>
        <p:spPr>
          <a:xfrm>
            <a:off x="3904536" y="4517350"/>
            <a:ext cx="279797" cy="349687"/>
          </a:xfrm>
          <a:prstGeom prst="rect">
            <a:avLst/>
          </a:prstGeom>
        </p:spPr>
      </p:pic>
      <p:sp>
        <p:nvSpPr>
          <p:cNvPr id="15" name="Text 10"/>
          <p:cNvSpPr/>
          <p:nvPr/>
        </p:nvSpPr>
        <p:spPr>
          <a:xfrm>
            <a:off x="7514153" y="4318040"/>
            <a:ext cx="2891433" cy="310872"/>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Interactive Applications</a:t>
            </a:r>
            <a:endParaRPr lang="en-US" sz="1950" dirty="0"/>
          </a:p>
        </p:txBody>
      </p:sp>
      <p:sp>
        <p:nvSpPr>
          <p:cNvPr id="16" name="Text 11"/>
          <p:cNvSpPr/>
          <p:nvPr/>
        </p:nvSpPr>
        <p:spPr>
          <a:xfrm>
            <a:off x="7514153" y="4748213"/>
            <a:ext cx="2891433" cy="318254"/>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Ideal for chat and live updates</a:t>
            </a:r>
            <a:endParaRPr lang="en-US" sz="1550" dirty="0"/>
          </a:p>
        </p:txBody>
      </p:sp>
      <p:sp>
        <p:nvSpPr>
          <p:cNvPr id="17" name="Text 12"/>
          <p:cNvSpPr/>
          <p:nvPr/>
        </p:nvSpPr>
        <p:spPr>
          <a:xfrm>
            <a:off x="773787" y="5489258"/>
            <a:ext cx="13082826" cy="954762"/>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For apps that need real-time communication, such as chat applications or live sports updates, WebSockets provide a continuous connection between the user's device and the server. This enables instant data sharing without the need to refresh or send repeated requests.</a:t>
            </a:r>
            <a:endParaRPr lang="en-US" sz="1550" dirty="0"/>
          </a:p>
        </p:txBody>
      </p:sp>
      <p:sp>
        <p:nvSpPr>
          <p:cNvPr id="18" name="Text 13"/>
          <p:cNvSpPr/>
          <p:nvPr/>
        </p:nvSpPr>
        <p:spPr>
          <a:xfrm>
            <a:off x="773787" y="6667857"/>
            <a:ext cx="13082826" cy="954762"/>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Unlike RESTful APIs where each interaction requires a new connection, WebSockets maintain an open channel, significantly reducing latency and enabling truly interactive experiences. This technology is essential for applications where immediacy is critical to the user experience.</a:t>
            </a:r>
            <a:endParaRPr lang="en-US" sz="1550" dirty="0"/>
          </a:p>
        </p:txBody>
      </p:sp>
      <p:pic>
        <p:nvPicPr>
          <p:cNvPr id="19" name="Image 3" descr="preencoded.png">    </p:cNvPr>
          <p:cNvPicPr>
            <a:picLocks noChangeAspect="1"/>
          </p:cNvPicPr>
          <p:nvPr/>
        </p:nvPicPr>
        <p:blipFill>
          <a:blip r:embed="rId4"/>
          <a:stretch>
            <a:fillRect/>
          </a:stretch>
        </p:blipFill>
        <p:spPr>
          <a:xfrm>
            <a:off x="13307735" y="228600"/>
            <a:ext cx="1094065" cy="426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2025-05-10T16:40:53Z</dcterms:created>
  <dcterms:modified xsi:type="dcterms:W3CDTF">2025-05-10T16:40:53Z</dcterms:modified>
</cp:coreProperties>
</file>